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7"/>
  </p:notesMasterIdLst>
  <p:handoutMasterIdLst>
    <p:handoutMasterId r:id="rId18"/>
  </p:handoutMasterIdLst>
  <p:sldIdLst>
    <p:sldId id="256" r:id="rId2"/>
    <p:sldId id="257" r:id="rId3"/>
    <p:sldId id="258" r:id="rId4"/>
    <p:sldId id="260" r:id="rId5"/>
    <p:sldId id="261" r:id="rId6"/>
    <p:sldId id="262" r:id="rId7"/>
    <p:sldId id="274" r:id="rId8"/>
    <p:sldId id="275" r:id="rId9"/>
    <p:sldId id="263" r:id="rId10"/>
    <p:sldId id="272" r:id="rId11"/>
    <p:sldId id="273" r:id="rId12"/>
    <p:sldId id="265" r:id="rId13"/>
    <p:sldId id="266" r:id="rId14"/>
    <p:sldId id="270" r:id="rId15"/>
    <p:sldId id="267" r:id="rId16"/>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94539" autoAdjust="0"/>
  </p:normalViewPr>
  <p:slideViewPr>
    <p:cSldViewPr>
      <p:cViewPr varScale="1">
        <p:scale>
          <a:sx n="91" d="100"/>
          <a:sy n="91" d="100"/>
        </p:scale>
        <p:origin x="1404" y="84"/>
      </p:cViewPr>
      <p:guideLst>
        <p:guide orient="horz" pos="2160"/>
        <p:guide pos="2880"/>
      </p:guideLst>
    </p:cSldViewPr>
  </p:slideViewPr>
  <p:outlineViewPr>
    <p:cViewPr>
      <p:scale>
        <a:sx n="33" d="100"/>
        <a:sy n="33" d="100"/>
      </p:scale>
      <p:origin x="36"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3175" tIns="46587" rIns="93175" bIns="46587" rtlCol="0"/>
          <a:lstStyle>
            <a:lvl1pPr algn="l">
              <a:defRPr sz="1200"/>
            </a:lvl1pPr>
          </a:lstStyle>
          <a:p>
            <a:endParaRPr lang="en-US"/>
          </a:p>
        </p:txBody>
      </p:sp>
      <p:sp>
        <p:nvSpPr>
          <p:cNvPr id="3" name="Date Placeholder 2"/>
          <p:cNvSpPr>
            <a:spLocks noGrp="1"/>
          </p:cNvSpPr>
          <p:nvPr>
            <p:ph type="dt" sz="quarter" idx="1"/>
          </p:nvPr>
        </p:nvSpPr>
        <p:spPr>
          <a:xfrm>
            <a:off x="3939467" y="0"/>
            <a:ext cx="3013763" cy="465455"/>
          </a:xfrm>
          <a:prstGeom prst="rect">
            <a:avLst/>
          </a:prstGeom>
        </p:spPr>
        <p:txBody>
          <a:bodyPr vert="horz" lIns="93175" tIns="46587" rIns="93175" bIns="46587" rtlCol="0"/>
          <a:lstStyle>
            <a:lvl1pPr algn="r">
              <a:defRPr sz="1200"/>
            </a:lvl1pPr>
          </a:lstStyle>
          <a:p>
            <a:fld id="{586328DC-2E3C-4FD9-91F4-D7700F6AB5AB}" type="datetimeFigureOut">
              <a:rPr lang="en-US" smtClean="0"/>
              <a:pPr/>
              <a:t>5/29/2019</a:t>
            </a:fld>
            <a:endParaRPr lang="en-US"/>
          </a:p>
        </p:txBody>
      </p:sp>
      <p:sp>
        <p:nvSpPr>
          <p:cNvPr id="4" name="Footer Placeholder 3"/>
          <p:cNvSpPr>
            <a:spLocks noGrp="1"/>
          </p:cNvSpPr>
          <p:nvPr>
            <p:ph type="ftr" sz="quarter" idx="2"/>
          </p:nvPr>
        </p:nvSpPr>
        <p:spPr>
          <a:xfrm>
            <a:off x="0" y="8842030"/>
            <a:ext cx="3013763" cy="465455"/>
          </a:xfrm>
          <a:prstGeom prst="rect">
            <a:avLst/>
          </a:prstGeom>
        </p:spPr>
        <p:txBody>
          <a:bodyPr vert="horz" lIns="93175" tIns="46587" rIns="93175" bIns="46587" rtlCol="0" anchor="b"/>
          <a:lstStyle>
            <a:lvl1pPr algn="l">
              <a:defRPr sz="1200"/>
            </a:lvl1pPr>
          </a:lstStyle>
          <a:p>
            <a:r>
              <a:rPr lang="en-US" smtClean="0"/>
              <a:t>Sanford Laboratories</a:t>
            </a:r>
            <a:endParaRPr lang="en-US"/>
          </a:p>
        </p:txBody>
      </p:sp>
      <p:sp>
        <p:nvSpPr>
          <p:cNvPr id="5" name="Slide Number Placeholder 4"/>
          <p:cNvSpPr>
            <a:spLocks noGrp="1"/>
          </p:cNvSpPr>
          <p:nvPr>
            <p:ph type="sldNum" sz="quarter" idx="3"/>
          </p:nvPr>
        </p:nvSpPr>
        <p:spPr>
          <a:xfrm>
            <a:off x="3939467" y="8842030"/>
            <a:ext cx="3013763" cy="465455"/>
          </a:xfrm>
          <a:prstGeom prst="rect">
            <a:avLst/>
          </a:prstGeom>
        </p:spPr>
        <p:txBody>
          <a:bodyPr vert="horz" lIns="93175" tIns="46587" rIns="93175" bIns="46587" rtlCol="0" anchor="b"/>
          <a:lstStyle>
            <a:lvl1pPr algn="r">
              <a:defRPr sz="1200"/>
            </a:lvl1pPr>
          </a:lstStyle>
          <a:p>
            <a:fld id="{AEC00285-BAFB-4BCF-BF45-0A2C47BE0383}" type="slidenum">
              <a:rPr lang="en-US" smtClean="0"/>
              <a:pPr/>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3175" tIns="46587" rIns="93175" bIns="46587" rtlCol="0"/>
          <a:lstStyle>
            <a:lvl1pPr algn="l">
              <a:defRPr sz="1200"/>
            </a:lvl1pPr>
          </a:lstStyle>
          <a:p>
            <a:endParaRPr lang="en-US"/>
          </a:p>
        </p:txBody>
      </p:sp>
      <p:sp>
        <p:nvSpPr>
          <p:cNvPr id="3" name="Date Placeholder 2"/>
          <p:cNvSpPr>
            <a:spLocks noGrp="1"/>
          </p:cNvSpPr>
          <p:nvPr>
            <p:ph type="dt" idx="1"/>
          </p:nvPr>
        </p:nvSpPr>
        <p:spPr>
          <a:xfrm>
            <a:off x="3939467" y="0"/>
            <a:ext cx="3013763" cy="465455"/>
          </a:xfrm>
          <a:prstGeom prst="rect">
            <a:avLst/>
          </a:prstGeom>
        </p:spPr>
        <p:txBody>
          <a:bodyPr vert="horz" lIns="93175" tIns="46587" rIns="93175" bIns="46587" rtlCol="0"/>
          <a:lstStyle>
            <a:lvl1pPr algn="r">
              <a:defRPr sz="1200"/>
            </a:lvl1pPr>
          </a:lstStyle>
          <a:p>
            <a:fld id="{20138F16-7D9D-4162-8296-0C663B4FD420}" type="datetimeFigureOut">
              <a:rPr lang="en-US" smtClean="0"/>
              <a:pPr/>
              <a:t>5/29/2019</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3175" tIns="46587" rIns="93175" bIns="46587" rtlCol="0" anchor="ctr"/>
          <a:lstStyle/>
          <a:p>
            <a:endParaRPr lang="en-US"/>
          </a:p>
        </p:txBody>
      </p:sp>
      <p:sp>
        <p:nvSpPr>
          <p:cNvPr id="5" name="Notes Placeholder 4"/>
          <p:cNvSpPr>
            <a:spLocks noGrp="1"/>
          </p:cNvSpPr>
          <p:nvPr>
            <p:ph type="body" sz="quarter" idx="3"/>
          </p:nvPr>
        </p:nvSpPr>
        <p:spPr>
          <a:xfrm>
            <a:off x="695484" y="4421824"/>
            <a:ext cx="5563870" cy="4189095"/>
          </a:xfrm>
          <a:prstGeom prst="rect">
            <a:avLst/>
          </a:prstGeom>
        </p:spPr>
        <p:txBody>
          <a:bodyPr vert="horz" lIns="93175" tIns="46587" rIns="93175" bIns="4658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13763" cy="465455"/>
          </a:xfrm>
          <a:prstGeom prst="rect">
            <a:avLst/>
          </a:prstGeom>
        </p:spPr>
        <p:txBody>
          <a:bodyPr vert="horz" lIns="93175" tIns="46587" rIns="93175" bIns="46587" rtlCol="0" anchor="b"/>
          <a:lstStyle>
            <a:lvl1pPr algn="l">
              <a:defRPr sz="1200"/>
            </a:lvl1pPr>
          </a:lstStyle>
          <a:p>
            <a:r>
              <a:rPr lang="en-US" smtClean="0"/>
              <a:t>Sanford Laboratories</a:t>
            </a:r>
            <a:endParaRPr lang="en-US"/>
          </a:p>
        </p:txBody>
      </p:sp>
      <p:sp>
        <p:nvSpPr>
          <p:cNvPr id="7" name="Slide Number Placeholder 6"/>
          <p:cNvSpPr>
            <a:spLocks noGrp="1"/>
          </p:cNvSpPr>
          <p:nvPr>
            <p:ph type="sldNum" sz="quarter" idx="5"/>
          </p:nvPr>
        </p:nvSpPr>
        <p:spPr>
          <a:xfrm>
            <a:off x="3939467" y="8842030"/>
            <a:ext cx="3013763" cy="465455"/>
          </a:xfrm>
          <a:prstGeom prst="rect">
            <a:avLst/>
          </a:prstGeom>
        </p:spPr>
        <p:txBody>
          <a:bodyPr vert="horz" lIns="93175" tIns="46587" rIns="93175" bIns="46587" rtlCol="0" anchor="b"/>
          <a:lstStyle>
            <a:lvl1pPr algn="r">
              <a:defRPr sz="1200"/>
            </a:lvl1pPr>
          </a:lstStyle>
          <a:p>
            <a:fld id="{4C2EF3EF-CFD2-4221-8D96-E89B90E77EE3}" type="slidenum">
              <a:rPr lang="en-US" smtClean="0"/>
              <a:pPr/>
              <a:t>‹#›</a:t>
            </a:fld>
            <a:endParaRPr lang="en-US"/>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1AC5A13-845A-4C6D-AC8D-D342B4CD3F96}" type="datetime1">
              <a:rPr lang="en-US" smtClean="0"/>
              <a:t>5/29/2019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108" charset="0"/>
                <a:cs typeface="ＭＳ Ｐゴシック" pitchFamily="-108" charset="-128"/>
              </a:defRPr>
            </a:lvl1pPr>
          </a:lstStyle>
          <a:p>
            <a:r>
              <a:rPr lang="en-US" smtClean="0"/>
              <a:t>Sanford Laboratories updated 07/31/2013</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0883342-92DF-413B-87B3-6A03320C72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F1CE310-B9D5-49BF-A307-52CF081F30BD}" type="datetime1">
              <a:rPr lang="en-US" smtClean="0"/>
              <a:t>5/29/2019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108" charset="0"/>
                <a:cs typeface="ＭＳ Ｐゴシック" pitchFamily="-108" charset="-128"/>
              </a:defRPr>
            </a:lvl1pPr>
          </a:lstStyle>
          <a:p>
            <a:r>
              <a:rPr lang="en-US" smtClean="0"/>
              <a:t>Sanford Laboratories updated 07/31/2013</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0883342-92DF-413B-87B3-6A03320C72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DB001C8-37F1-432F-8CD6-82F03416BFC5}" type="datetime1">
              <a:rPr lang="en-US" smtClean="0"/>
              <a:t>5/29/2019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108" charset="0"/>
                <a:cs typeface="ＭＳ Ｐゴシック" pitchFamily="-108" charset="-128"/>
              </a:defRPr>
            </a:lvl1pPr>
          </a:lstStyle>
          <a:p>
            <a:r>
              <a:rPr lang="en-US" smtClean="0"/>
              <a:t>Sanford Laboratories updated 07/31/2013</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0883342-92DF-413B-87B3-6A03320C72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56A8A35-AF08-4EBC-AD0B-7BA4D3605427}" type="datetime1">
              <a:rPr lang="en-US" smtClean="0"/>
              <a:t>5/29/2019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108" charset="0"/>
                <a:cs typeface="ＭＳ Ｐゴシック" pitchFamily="-108" charset="-128"/>
              </a:defRPr>
            </a:lvl1pPr>
          </a:lstStyle>
          <a:p>
            <a:r>
              <a:rPr lang="en-US" smtClean="0"/>
              <a:t>Sanford Laboratories updated 07/31/2013</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0883342-92DF-413B-87B3-6A03320C72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97D0BF2-2CBE-439E-9907-5A2E1B413F45}" type="datetime1">
              <a:rPr lang="en-US" smtClean="0"/>
              <a:t>5/29/2019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108" charset="0"/>
                <a:cs typeface="ＭＳ Ｐゴシック" pitchFamily="-108" charset="-128"/>
              </a:defRPr>
            </a:lvl1pPr>
          </a:lstStyle>
          <a:p>
            <a:r>
              <a:rPr lang="en-US" smtClean="0"/>
              <a:t>Sanford Laboratories updated 07/31/2013</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0883342-92DF-413B-87B3-6A03320C728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A214496-62DE-4A08-8597-02F17D05D781}" type="datetime1">
              <a:rPr lang="en-US" smtClean="0"/>
              <a:t>5/29/2019</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108" charset="0"/>
                <a:cs typeface="ＭＳ Ｐゴシック" pitchFamily="-108" charset="-128"/>
              </a:defRPr>
            </a:lvl1pPr>
          </a:lstStyle>
          <a:p>
            <a:r>
              <a:rPr lang="en-US" smtClean="0"/>
              <a:t>Sanford Laboratories updated 07/31/2013</a:t>
            </a: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0883342-92DF-413B-87B3-6A03320C72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592676EA-BCB4-4495-9F57-74C5A1CBAB65}" type="datetime1">
              <a:rPr lang="en-US" smtClean="0"/>
              <a:t>5/29/2019</a:t>
            </a:fld>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108" charset="0"/>
                <a:cs typeface="ＭＳ Ｐゴシック" pitchFamily="-108" charset="-128"/>
              </a:defRPr>
            </a:lvl1pPr>
          </a:lstStyle>
          <a:p>
            <a:r>
              <a:rPr lang="en-US" smtClean="0"/>
              <a:t>Sanford Laboratories updated 07/31/2013</a:t>
            </a:r>
            <a:endParaRPr 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0883342-92DF-413B-87B3-6A03320C728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2E5FEE1-C932-4F86-B380-5EAA496F88CC}" type="datetime1">
              <a:rPr lang="en-US" smtClean="0"/>
              <a:t>5/29/2019</a:t>
            </a:fld>
            <a:endParaRPr lang="en-US"/>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108" charset="0"/>
                <a:cs typeface="ＭＳ Ｐゴシック" pitchFamily="-108" charset="-128"/>
              </a:defRPr>
            </a:lvl1pPr>
          </a:lstStyle>
          <a:p>
            <a:r>
              <a:rPr lang="en-US" smtClean="0"/>
              <a:t>Sanford Laboratories updated 07/31/2013</a:t>
            </a:r>
            <a:endParaRPr lang="en-US"/>
          </a:p>
        </p:txBody>
      </p:sp>
      <p:sp>
        <p:nvSpPr>
          <p:cNvPr id="5"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0883342-92DF-413B-87B3-6A03320C72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0968537-FBF1-4CD0-9769-7FCF8402F92B}" type="datetime1">
              <a:rPr lang="en-US" smtClean="0"/>
              <a:t>5/29/2019</a:t>
            </a:fld>
            <a:endParaRPr 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108" charset="0"/>
                <a:cs typeface="ＭＳ Ｐゴシック" pitchFamily="-108" charset="-128"/>
              </a:defRPr>
            </a:lvl1pPr>
          </a:lstStyle>
          <a:p>
            <a:r>
              <a:rPr lang="en-US" smtClean="0"/>
              <a:t>Sanford Laboratories updated 07/31/2013</a:t>
            </a:r>
            <a:endParaRPr 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0883342-92DF-413B-87B3-6A03320C72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64C96EE-D61C-434A-B902-1763C7566933}" type="datetime1">
              <a:rPr lang="en-US" smtClean="0"/>
              <a:t>5/29/2019</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108" charset="0"/>
                <a:cs typeface="ＭＳ Ｐゴシック" pitchFamily="-108" charset="-128"/>
              </a:defRPr>
            </a:lvl1pPr>
          </a:lstStyle>
          <a:p>
            <a:r>
              <a:rPr lang="en-US" smtClean="0"/>
              <a:t>Sanford Laboratories updated 07/31/2013</a:t>
            </a: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0883342-92DF-413B-87B3-6A03320C72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A8A24A0-1633-4E88-8871-773B0139874B}" type="datetime1">
              <a:rPr lang="en-US" smtClean="0"/>
              <a:t>5/29/2019</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108" charset="0"/>
                <a:cs typeface="ＭＳ Ｐゴシック" pitchFamily="-108" charset="-128"/>
              </a:defRPr>
            </a:lvl1pPr>
          </a:lstStyle>
          <a:p>
            <a:r>
              <a:rPr lang="en-US" smtClean="0"/>
              <a:t>Sanford Laboratories updated 07/31/2013</a:t>
            </a: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0883342-92DF-413B-87B3-6A03320C728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36703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ctr" defTabSz="457200" rtl="0" eaLnBrk="1" fontAlgn="base" hangingPunct="1">
        <a:spcBef>
          <a:spcPct val="0"/>
        </a:spcBef>
        <a:spcAft>
          <a:spcPct val="0"/>
        </a:spcAft>
        <a:defRPr sz="4400" kern="1200">
          <a:solidFill>
            <a:schemeClr val="tx1"/>
          </a:solidFill>
          <a:latin typeface="+mj-lt"/>
          <a:ea typeface="ＭＳ Ｐゴシック" pitchFamily="-108" charset="-128"/>
          <a:cs typeface="ＭＳ Ｐゴシック" pitchFamily="-108" charset="-128"/>
        </a:defRPr>
      </a:lvl1pPr>
      <a:lvl2pPr algn="ctr" defTabSz="457200" rtl="0" eaLnBrk="1" fontAlgn="base" hangingPunct="1">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defTabSz="457200" rtl="0" eaLnBrk="1" fontAlgn="base" hangingPunct="1">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defTabSz="457200" rtl="0" eaLnBrk="1" fontAlgn="base" hangingPunct="1">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defTabSz="457200" rtl="0" eaLnBrk="1" fontAlgn="base" hangingPunct="1">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defTabSz="457200" rtl="0" eaLnBrk="1" fontAlgn="base" hangingPunct="1">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defTabSz="457200" rtl="0" eaLnBrk="1" fontAlgn="base" hangingPunct="1">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defTabSz="457200" rtl="0" eaLnBrk="1" fontAlgn="base" hangingPunct="1">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defTabSz="457200" rtl="0" eaLnBrk="1" fontAlgn="base" hangingPunct="1">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pitchFamily="-108" charset="-128"/>
          <a:cs typeface="ＭＳ Ｐゴシック" pitchFamily="-108"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pitchFamily="-108"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pitchFamily="-108"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08"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08"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hyperlink" Target="http://www.sanfordlaboratories.org/" TargetMode="Externa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3600" dirty="0" smtClean="0"/>
              <a:t>Advance Beneficiary Notice of </a:t>
            </a:r>
            <a:r>
              <a:rPr lang="en-US" sz="3600" dirty="0" err="1" smtClean="0"/>
              <a:t>Noncoverage</a:t>
            </a:r>
            <a:r>
              <a:rPr lang="en-US" sz="3600" dirty="0" smtClean="0"/>
              <a:t> (ABN)</a:t>
            </a:r>
            <a:endParaRPr lang="en-US" sz="3600" dirty="0"/>
          </a:p>
        </p:txBody>
      </p:sp>
      <p:sp>
        <p:nvSpPr>
          <p:cNvPr id="3" name="Subtitle 2"/>
          <p:cNvSpPr>
            <a:spLocks noGrp="1"/>
          </p:cNvSpPr>
          <p:nvPr>
            <p:ph type="subTitle" idx="1"/>
          </p:nvPr>
        </p:nvSpPr>
        <p:spPr>
          <a:xfrm>
            <a:off x="2819400" y="3539864"/>
            <a:ext cx="5649820" cy="1946536"/>
          </a:xfrm>
        </p:spPr>
        <p:txBody>
          <a:bodyPr>
            <a:normAutofit fontScale="92500" lnSpcReduction="20000"/>
          </a:bodyPr>
          <a:lstStyle/>
          <a:p>
            <a:pPr algn="l"/>
            <a:endParaRPr lang="en-US" dirty="0" smtClean="0"/>
          </a:p>
          <a:p>
            <a:pPr algn="l"/>
            <a:endParaRPr lang="en-US" dirty="0"/>
          </a:p>
          <a:p>
            <a:pPr algn="l"/>
            <a:endParaRPr lang="en-US" dirty="0" smtClean="0"/>
          </a:p>
          <a:p>
            <a:pPr algn="l"/>
            <a:r>
              <a:rPr lang="en-US" sz="1500" dirty="0" smtClean="0"/>
              <a:t>             By: Valerie Hieb BS, MT (ASCP)</a:t>
            </a:r>
          </a:p>
          <a:p>
            <a:pPr algn="l"/>
            <a:r>
              <a:rPr lang="en-US" sz="1500" dirty="0" smtClean="0"/>
              <a:t>                    Regulatory Manager – Sanford Laboratories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Medically Reviewed Tests– Medicare Part B</a:t>
            </a:r>
            <a:br>
              <a:rPr lang="en-US" sz="3200" dirty="0"/>
            </a:br>
            <a:r>
              <a:rPr lang="en-US" sz="3200" dirty="0"/>
              <a:t>Local Coverage Determinations (LCDs</a:t>
            </a:r>
            <a:r>
              <a:rPr lang="en-US" sz="3200" dirty="0" smtClean="0"/>
              <a:t>) continued</a:t>
            </a:r>
            <a:endParaRPr lang="en-US" sz="3200" dirty="0"/>
          </a:p>
        </p:txBody>
      </p:sp>
      <p:sp>
        <p:nvSpPr>
          <p:cNvPr id="3" name="Content Placeholder 2"/>
          <p:cNvSpPr>
            <a:spLocks noGrp="1"/>
          </p:cNvSpPr>
          <p:nvPr>
            <p:ph idx="1"/>
          </p:nvPr>
        </p:nvSpPr>
        <p:spPr>
          <a:xfrm>
            <a:off x="1066800" y="1417638"/>
            <a:ext cx="7620000" cy="3916362"/>
          </a:xfrm>
        </p:spPr>
        <p:txBody>
          <a:bodyPr/>
          <a:lstStyle/>
          <a:p>
            <a:r>
              <a:rPr lang="en-US" sz="1800" dirty="0" err="1"/>
              <a:t>MolDX</a:t>
            </a:r>
            <a:r>
              <a:rPr lang="en-US" sz="1800" dirty="0"/>
              <a:t>: CYP2C19, CYP2D6, CYP2C9, VKORC1 Genetics</a:t>
            </a:r>
          </a:p>
          <a:p>
            <a:r>
              <a:rPr lang="en-US" sz="1800" dirty="0" err="1" smtClean="0"/>
              <a:t>MolDX</a:t>
            </a:r>
            <a:r>
              <a:rPr lang="en-US" sz="1800" dirty="0" smtClean="0"/>
              <a:t>: Cystatin C Measurement</a:t>
            </a:r>
          </a:p>
          <a:p>
            <a:r>
              <a:rPr lang="en-US" sz="1800" dirty="0" smtClean="0"/>
              <a:t>MolDX: Foodborne Gastrointestinal Identified by Multiplex Nucleic Acid</a:t>
            </a:r>
            <a:endParaRPr lang="en-US" sz="1800" dirty="0"/>
          </a:p>
          <a:p>
            <a:r>
              <a:rPr lang="en-US" sz="1800" dirty="0" smtClean="0"/>
              <a:t>MolDX: Genetic Testing for BCR-ABL Negative Myeloproliferative Disease</a:t>
            </a:r>
            <a:endParaRPr lang="en-US" sz="1800" dirty="0"/>
          </a:p>
          <a:p>
            <a:r>
              <a:rPr lang="en-US" sz="1800" dirty="0" smtClean="0"/>
              <a:t>MolDX: Genetic Testing for Hypercoagulability/Thrombophilia (Factor V  </a:t>
            </a:r>
          </a:p>
          <a:p>
            <a:pPr marL="0" indent="0">
              <a:buNone/>
            </a:pPr>
            <a:r>
              <a:rPr lang="en-US" sz="1800" dirty="0"/>
              <a:t> </a:t>
            </a:r>
            <a:r>
              <a:rPr lang="en-US" sz="1800" dirty="0" smtClean="0"/>
              <a:t>                    Leiden, Factor II Prothrombin and MTHFR)</a:t>
            </a:r>
            <a:endParaRPr lang="en-US" sz="1800" dirty="0"/>
          </a:p>
          <a:p>
            <a:r>
              <a:rPr lang="en-US" sz="1800" dirty="0" smtClean="0"/>
              <a:t>MolDX: Genetic Testing for Lynch Syndrome</a:t>
            </a:r>
          </a:p>
          <a:p>
            <a:r>
              <a:rPr lang="en-US" sz="1800" dirty="0" smtClean="0"/>
              <a:t>MolDX: HLA-B*15:02 Genetic Testing</a:t>
            </a:r>
          </a:p>
          <a:p>
            <a:r>
              <a:rPr lang="en-US" sz="1800" dirty="0" smtClean="0"/>
              <a:t>MolDX: HLA-DQB1*06:02 Testing for Narcolepsy</a:t>
            </a:r>
          </a:p>
          <a:p>
            <a:r>
              <a:rPr lang="en-US" sz="1800" dirty="0" smtClean="0"/>
              <a:t>MolDX: MDS FISH</a:t>
            </a:r>
          </a:p>
          <a:p>
            <a:r>
              <a:rPr lang="en-US" sz="1800" dirty="0" smtClean="0"/>
              <a:t>MolDX: MGMT Promotor Methylation Analysis</a:t>
            </a:r>
          </a:p>
          <a:p>
            <a:r>
              <a:rPr lang="en-US" sz="1800" dirty="0" smtClean="0"/>
              <a:t>MolDX: Molecular Diagnostic Tests (MDT)</a:t>
            </a:r>
          </a:p>
          <a:p>
            <a:endParaRPr lang="en-US" sz="1800" dirty="0"/>
          </a:p>
          <a:p>
            <a:pPr marL="0" indent="0">
              <a:buNone/>
            </a:pPr>
            <a:endParaRPr lang="en-US" dirty="0"/>
          </a:p>
        </p:txBody>
      </p:sp>
      <p:sp>
        <p:nvSpPr>
          <p:cNvPr id="4" name="Footer Placeholder 3"/>
          <p:cNvSpPr>
            <a:spLocks noGrp="1"/>
          </p:cNvSpPr>
          <p:nvPr>
            <p:ph type="ftr" sz="quarter" idx="11"/>
          </p:nvPr>
        </p:nvSpPr>
        <p:spPr>
          <a:xfrm>
            <a:off x="3048000" y="5943600"/>
            <a:ext cx="2971800" cy="777875"/>
          </a:xfrm>
        </p:spPr>
        <p:txBody>
          <a:bodyPr/>
          <a:lstStyle/>
          <a:p>
            <a:r>
              <a:rPr lang="en-US" dirty="0" smtClean="0"/>
              <a:t>Sanford Laboratories </a:t>
            </a:r>
          </a:p>
          <a:p>
            <a:r>
              <a:rPr lang="en-US" dirty="0" smtClean="0"/>
              <a:t>  Updated 5/29/2019</a:t>
            </a:r>
            <a:endParaRPr lang="en-US" dirty="0"/>
          </a:p>
        </p:txBody>
      </p:sp>
    </p:spTree>
    <p:extLst>
      <p:ext uri="{BB962C8B-B14F-4D97-AF65-F5344CB8AC3E}">
        <p14:creationId xmlns:p14="http://schemas.microsoft.com/office/powerpoint/2010/main" val="2793623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Medically Reviewed Tests– Medicare Part B</a:t>
            </a:r>
            <a:br>
              <a:rPr lang="en-US" sz="3200" dirty="0"/>
            </a:br>
            <a:r>
              <a:rPr lang="en-US" sz="3200" dirty="0"/>
              <a:t>Local Coverage Determinations (LCDs) continued</a:t>
            </a:r>
          </a:p>
        </p:txBody>
      </p:sp>
      <p:sp>
        <p:nvSpPr>
          <p:cNvPr id="3" name="Content Placeholder 2"/>
          <p:cNvSpPr>
            <a:spLocks noGrp="1"/>
          </p:cNvSpPr>
          <p:nvPr>
            <p:ph idx="1"/>
          </p:nvPr>
        </p:nvSpPr>
        <p:spPr>
          <a:xfrm>
            <a:off x="1066800" y="1417638"/>
            <a:ext cx="7620000" cy="3852862"/>
          </a:xfrm>
        </p:spPr>
        <p:txBody>
          <a:bodyPr/>
          <a:lstStyle/>
          <a:p>
            <a:r>
              <a:rPr lang="en-US" sz="1800" dirty="0" err="1"/>
              <a:t>MolDX</a:t>
            </a:r>
            <a:r>
              <a:rPr lang="en-US" sz="1800" dirty="0"/>
              <a:t>: Molecular RBC Phenotyping</a:t>
            </a:r>
          </a:p>
          <a:p>
            <a:r>
              <a:rPr lang="en-US" sz="1800" dirty="0" err="1" smtClean="0"/>
              <a:t>MolDX</a:t>
            </a:r>
            <a:r>
              <a:rPr lang="en-US" sz="1800" dirty="0"/>
              <a:t>: Multiplex Nucleic Acid Amplified Tests for Respiratory Viral Panels</a:t>
            </a:r>
          </a:p>
          <a:p>
            <a:r>
              <a:rPr lang="en-US" sz="1800" dirty="0" smtClean="0"/>
              <a:t>MolDX</a:t>
            </a:r>
            <a:r>
              <a:rPr lang="en-US" sz="1800" dirty="0"/>
              <a:t>: </a:t>
            </a:r>
            <a:r>
              <a:rPr lang="en-US" sz="1800" dirty="0" smtClean="0"/>
              <a:t>NRAS Genetic Testing </a:t>
            </a:r>
            <a:endParaRPr lang="en-US" sz="1800" dirty="0"/>
          </a:p>
          <a:p>
            <a:r>
              <a:rPr lang="en-US" sz="1800" dirty="0"/>
              <a:t>MolDX: </a:t>
            </a:r>
            <a:r>
              <a:rPr lang="en-US" sz="1800" dirty="0" smtClean="0"/>
              <a:t>Prometheus IBD </a:t>
            </a:r>
            <a:r>
              <a:rPr lang="en-US" sz="1800" dirty="0" err="1" smtClean="0"/>
              <a:t>sgi</a:t>
            </a:r>
            <a:r>
              <a:rPr lang="en-US" sz="1800" dirty="0" smtClean="0"/>
              <a:t> Diagnostic Policy</a:t>
            </a:r>
          </a:p>
          <a:p>
            <a:r>
              <a:rPr lang="en-US" sz="1800" dirty="0" smtClean="0"/>
              <a:t>Vitamin D Assay Testing</a:t>
            </a:r>
          </a:p>
          <a:p>
            <a:pPr marL="0" indent="0">
              <a:buNone/>
            </a:pPr>
            <a:endParaRPr lang="en-US" sz="1800" dirty="0"/>
          </a:p>
          <a:p>
            <a:pPr marL="0" indent="0">
              <a:buNone/>
            </a:pPr>
            <a:r>
              <a:rPr lang="en-US" sz="2200" dirty="0" smtClean="0"/>
              <a:t>This list may not be comprehensive as new LCDs are added periodically throughout the year. Please see </a:t>
            </a:r>
            <a:r>
              <a:rPr lang="en-US" sz="2200" dirty="0"/>
              <a:t>the Sanford Laboratories website for </a:t>
            </a:r>
            <a:r>
              <a:rPr lang="en-US" sz="2200" dirty="0" smtClean="0"/>
              <a:t>the most up-to-date information. </a:t>
            </a:r>
            <a:endParaRPr lang="en-US" sz="2200" dirty="0"/>
          </a:p>
          <a:p>
            <a:pPr marL="0" indent="0">
              <a:buNone/>
            </a:pPr>
            <a:endParaRPr lang="en-US" dirty="0"/>
          </a:p>
        </p:txBody>
      </p:sp>
      <p:sp>
        <p:nvSpPr>
          <p:cNvPr id="4" name="Footer Placeholder 3"/>
          <p:cNvSpPr>
            <a:spLocks noGrp="1"/>
          </p:cNvSpPr>
          <p:nvPr>
            <p:ph type="ftr" sz="quarter" idx="11"/>
          </p:nvPr>
        </p:nvSpPr>
        <p:spPr>
          <a:xfrm>
            <a:off x="3124200" y="5943600"/>
            <a:ext cx="2895600" cy="777875"/>
          </a:xfrm>
        </p:spPr>
        <p:txBody>
          <a:bodyPr/>
          <a:lstStyle/>
          <a:p>
            <a:r>
              <a:rPr lang="en-US" dirty="0" smtClean="0"/>
              <a:t>Sanford Laboratories </a:t>
            </a:r>
          </a:p>
          <a:p>
            <a:r>
              <a:rPr lang="en-US" dirty="0"/>
              <a:t> </a:t>
            </a:r>
            <a:r>
              <a:rPr lang="en-US" dirty="0" smtClean="0"/>
              <a:t> Updated 5/29/2019</a:t>
            </a:r>
            <a:endParaRPr lang="en-US" dirty="0"/>
          </a:p>
        </p:txBody>
      </p:sp>
    </p:spTree>
    <p:extLst>
      <p:ext uri="{BB962C8B-B14F-4D97-AF65-F5344CB8AC3E}">
        <p14:creationId xmlns:p14="http://schemas.microsoft.com/office/powerpoint/2010/main" val="3802712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3050"/>
            <a:ext cx="3008313" cy="717551"/>
          </a:xfrm>
        </p:spPr>
        <p:txBody>
          <a:bodyPr/>
          <a:lstStyle/>
          <a:p>
            <a:r>
              <a:rPr lang="en-US" dirty="0" smtClean="0"/>
              <a:t>Advance Beneficiary Notice of </a:t>
            </a:r>
            <a:r>
              <a:rPr lang="en-US" dirty="0" err="1" smtClean="0"/>
              <a:t>Noncoverage</a:t>
            </a:r>
            <a:r>
              <a:rPr lang="en-US" dirty="0" smtClean="0"/>
              <a:t> </a:t>
            </a:r>
            <a:endParaRPr lang="en-US" dirty="0"/>
          </a:p>
        </p:txBody>
      </p:sp>
      <p:sp>
        <p:nvSpPr>
          <p:cNvPr id="6" name="Content Placeholder 5"/>
          <p:cNvSpPr>
            <a:spLocks noGrp="1"/>
          </p:cNvSpPr>
          <p:nvPr>
            <p:ph idx="1"/>
          </p:nvPr>
        </p:nvSpPr>
        <p:spPr>
          <a:xfrm>
            <a:off x="3575050" y="273050"/>
            <a:ext cx="5111750" cy="4756151"/>
          </a:xfrm>
        </p:spPr>
        <p:txBody>
          <a:bodyPr/>
          <a:lstStyle/>
          <a:p>
            <a:r>
              <a:rPr lang="en-US" sz="2200" dirty="0" smtClean="0"/>
              <a:t>If the test(s) ordered are medically reviewed by Medicare, i.e. a NCD or LCD applies, and the diagnosis code (ICD-10-CM) is not excluded based on statute, determine if the diagnosis code is covered.</a:t>
            </a:r>
          </a:p>
          <a:p>
            <a:pPr lvl="1"/>
            <a:r>
              <a:rPr lang="en-US" sz="2200" dirty="0" smtClean="0"/>
              <a:t>If the diagnosis code is covered, an ABN is not required.</a:t>
            </a:r>
          </a:p>
          <a:p>
            <a:pPr lvl="1"/>
            <a:r>
              <a:rPr lang="en-US" sz="2200" dirty="0" smtClean="0"/>
              <a:t>If the diagnosis code is </a:t>
            </a:r>
            <a:r>
              <a:rPr lang="en-US" sz="2200" u="sng" dirty="0" smtClean="0"/>
              <a:t>not</a:t>
            </a:r>
            <a:r>
              <a:rPr lang="en-US" sz="2200" dirty="0" smtClean="0"/>
              <a:t> covered, an ABN form must be completed.</a:t>
            </a:r>
            <a:endParaRPr lang="en-US" sz="2200" dirty="0"/>
          </a:p>
        </p:txBody>
      </p:sp>
      <p:sp>
        <p:nvSpPr>
          <p:cNvPr id="7" name="Text Placeholder 6"/>
          <p:cNvSpPr>
            <a:spLocks noGrp="1"/>
          </p:cNvSpPr>
          <p:nvPr>
            <p:ph type="body" sz="half" idx="2"/>
          </p:nvPr>
        </p:nvSpPr>
        <p:spPr>
          <a:xfrm>
            <a:off x="457200" y="2057401"/>
            <a:ext cx="2819400" cy="2590800"/>
          </a:xfrm>
        </p:spPr>
        <p:txBody>
          <a:bodyPr>
            <a:normAutofit/>
          </a:bodyPr>
          <a:lstStyle/>
          <a:p>
            <a:r>
              <a:rPr lang="en-US" sz="2400" dirty="0" smtClean="0"/>
              <a:t>Step 2: Determine if the diagnosis code is covered</a:t>
            </a:r>
            <a:endParaRPr lang="en-US" sz="2400" dirty="0"/>
          </a:p>
        </p:txBody>
      </p:sp>
      <p:sp>
        <p:nvSpPr>
          <p:cNvPr id="8" name="Footer Placeholder 7"/>
          <p:cNvSpPr>
            <a:spLocks noGrp="1"/>
          </p:cNvSpPr>
          <p:nvPr>
            <p:ph type="ftr" sz="quarter" idx="11"/>
          </p:nvPr>
        </p:nvSpPr>
        <p:spPr>
          <a:xfrm>
            <a:off x="3352800" y="6019799"/>
            <a:ext cx="2362200" cy="609601"/>
          </a:xfrm>
        </p:spPr>
        <p:txBody>
          <a:bodyPr/>
          <a:lstStyle/>
          <a:p>
            <a:pPr algn="ctr"/>
            <a:r>
              <a:rPr lang="en-US" dirty="0" smtClean="0"/>
              <a:t>Sanford Laboratories Updated 5/29/2019</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5672"/>
            <a:ext cx="3008313" cy="725927"/>
          </a:xfrm>
        </p:spPr>
        <p:txBody>
          <a:bodyPr/>
          <a:lstStyle/>
          <a:p>
            <a:r>
              <a:rPr lang="en-US" dirty="0" smtClean="0"/>
              <a:t>Advance Beneficiary Notice of </a:t>
            </a:r>
            <a:r>
              <a:rPr lang="en-US" dirty="0" err="1" smtClean="0"/>
              <a:t>Noncoverage</a:t>
            </a:r>
            <a:r>
              <a:rPr lang="en-US" dirty="0" smtClean="0"/>
              <a:t> </a:t>
            </a:r>
            <a:br>
              <a:rPr lang="en-US" dirty="0" smtClean="0"/>
            </a:br>
            <a:r>
              <a:rPr lang="en-US" sz="2400" b="0" dirty="0" smtClean="0">
                <a:latin typeface="+mn-lt"/>
              </a:rPr>
              <a:t>Step 3: Completing the ABN</a:t>
            </a:r>
            <a:endParaRPr lang="en-US" sz="2400" b="0" dirty="0">
              <a:latin typeface="+mn-lt"/>
            </a:endParaRPr>
          </a:p>
        </p:txBody>
      </p:sp>
      <p:sp>
        <p:nvSpPr>
          <p:cNvPr id="4" name="Content Placeholder 3"/>
          <p:cNvSpPr>
            <a:spLocks noGrp="1"/>
          </p:cNvSpPr>
          <p:nvPr>
            <p:ph idx="1"/>
          </p:nvPr>
        </p:nvSpPr>
        <p:spPr>
          <a:xfrm>
            <a:off x="3694112" y="304801"/>
            <a:ext cx="5068888" cy="5105400"/>
          </a:xfrm>
        </p:spPr>
        <p:txBody>
          <a:bodyPr>
            <a:normAutofit/>
          </a:bodyPr>
          <a:lstStyle/>
          <a:p>
            <a:r>
              <a:rPr lang="en-US" sz="2200" dirty="0" smtClean="0"/>
              <a:t>Form CMS-R-131 (Exp. 3/2020) </a:t>
            </a:r>
            <a:r>
              <a:rPr lang="en-US" sz="2200" u="sng" dirty="0" smtClean="0"/>
              <a:t>must</a:t>
            </a:r>
            <a:r>
              <a:rPr lang="en-US" sz="2200" dirty="0" smtClean="0"/>
              <a:t> be used. Earlier forms are considered invalid.  The form number is located on the bottom left hand corner of the ABN form.</a:t>
            </a:r>
          </a:p>
          <a:p>
            <a:pPr marL="0" indent="0">
              <a:buNone/>
            </a:pPr>
            <a:endParaRPr lang="en-US" sz="2200" dirty="0" smtClean="0"/>
          </a:p>
          <a:p>
            <a:r>
              <a:rPr lang="en-US" sz="2200" dirty="0" smtClean="0"/>
              <a:t>Detailed instructions for completing an ABN are available on the Sanford Laboratories website. Click on “Compliance” and scroll down to the “Printable Compliance Forms” section  and click on the “Advance Beneficiary Notice of </a:t>
            </a:r>
            <a:r>
              <a:rPr lang="en-US" sz="2200" dirty="0" err="1" smtClean="0"/>
              <a:t>Noncoverage</a:t>
            </a:r>
            <a:r>
              <a:rPr lang="en-US" sz="2200" dirty="0" smtClean="0"/>
              <a:t>” link to locate instructions for completing an ABN. </a:t>
            </a:r>
          </a:p>
          <a:p>
            <a:endParaRPr lang="en-US" sz="2200" dirty="0" smtClean="0"/>
          </a:p>
        </p:txBody>
      </p:sp>
      <p:sp>
        <p:nvSpPr>
          <p:cNvPr id="3" name="Text Placeholder 2"/>
          <p:cNvSpPr>
            <a:spLocks noGrp="1"/>
          </p:cNvSpPr>
          <p:nvPr>
            <p:ph type="body" sz="half" idx="2"/>
          </p:nvPr>
        </p:nvSpPr>
        <p:spPr/>
        <p:txBody>
          <a:bodyPr>
            <a:normAutofit/>
          </a:bodyPr>
          <a:lstStyle/>
          <a:p>
            <a:endParaRPr lang="en-US" sz="2400" dirty="0" smtClean="0"/>
          </a:p>
          <a:p>
            <a:endParaRPr lang="en-US" sz="2400" dirty="0" smtClean="0"/>
          </a:p>
        </p:txBody>
      </p:sp>
      <p:pic>
        <p:nvPicPr>
          <p:cNvPr id="1026" name="Picture 2"/>
          <p:cNvPicPr>
            <a:picLocks noChangeAspect="1" noChangeArrowheads="1"/>
          </p:cNvPicPr>
          <p:nvPr/>
        </p:nvPicPr>
        <p:blipFill>
          <a:blip r:embed="rId2" cstate="print"/>
          <a:srcRect/>
          <a:stretch>
            <a:fillRect/>
          </a:stretch>
        </p:blipFill>
        <p:spPr bwMode="auto">
          <a:xfrm>
            <a:off x="457200" y="1435100"/>
            <a:ext cx="3168232" cy="3901636"/>
          </a:xfrm>
          <a:prstGeom prst="rect">
            <a:avLst/>
          </a:prstGeom>
          <a:noFill/>
          <a:ln w="9525">
            <a:noFill/>
            <a:miter lim="800000"/>
            <a:headEnd/>
            <a:tailEnd/>
          </a:ln>
          <a:effectLst/>
        </p:spPr>
      </p:pic>
      <p:sp>
        <p:nvSpPr>
          <p:cNvPr id="6" name="Rectangle 5"/>
          <p:cNvSpPr/>
          <p:nvPr/>
        </p:nvSpPr>
        <p:spPr>
          <a:xfrm>
            <a:off x="762000" y="5029200"/>
            <a:ext cx="762000" cy="152400"/>
          </a:xfrm>
          <a:prstGeom prst="rect">
            <a:avLst/>
          </a:prstGeom>
          <a:solidFill>
            <a:srgbClr val="FFFF00">
              <a:alpha val="54902"/>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Footer Placeholder 6"/>
          <p:cNvSpPr>
            <a:spLocks noGrp="1"/>
          </p:cNvSpPr>
          <p:nvPr>
            <p:ph type="ftr" sz="quarter" idx="11"/>
          </p:nvPr>
        </p:nvSpPr>
        <p:spPr>
          <a:xfrm>
            <a:off x="3124200" y="6096000"/>
            <a:ext cx="2895600" cy="625475"/>
          </a:xfrm>
        </p:spPr>
        <p:txBody>
          <a:bodyPr/>
          <a:lstStyle/>
          <a:p>
            <a:pPr algn="ctr"/>
            <a:r>
              <a:rPr lang="en-US" dirty="0" smtClean="0"/>
              <a:t>Sanford Laboratories Updated 5/29/2019</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74750"/>
          </a:xfrm>
        </p:spPr>
        <p:txBody>
          <a:bodyPr/>
          <a:lstStyle/>
          <a:p>
            <a:r>
              <a:rPr lang="en-US" dirty="0" smtClean="0"/>
              <a:t>Advance Beneficiary Notice of </a:t>
            </a:r>
            <a:r>
              <a:rPr lang="en-US" dirty="0" err="1" smtClean="0"/>
              <a:t>Noncoverage</a:t>
            </a:r>
            <a:r>
              <a:rPr lang="en-US" dirty="0" smtClean="0"/>
              <a:t> </a:t>
            </a:r>
            <a:br>
              <a:rPr lang="en-US" dirty="0" smtClean="0"/>
            </a:br>
            <a:r>
              <a:rPr lang="en-US" sz="2400" b="0" dirty="0" smtClean="0">
                <a:latin typeface="+mn-lt"/>
              </a:rPr>
              <a:t>Step 3: Completing the ABN</a:t>
            </a:r>
            <a:endParaRPr lang="en-US" sz="2400" b="0" dirty="0">
              <a:latin typeface="+mn-lt"/>
            </a:endParaRPr>
          </a:p>
        </p:txBody>
      </p:sp>
      <p:sp>
        <p:nvSpPr>
          <p:cNvPr id="4" name="Content Placeholder 3"/>
          <p:cNvSpPr>
            <a:spLocks noGrp="1"/>
          </p:cNvSpPr>
          <p:nvPr>
            <p:ph idx="1"/>
          </p:nvPr>
        </p:nvSpPr>
        <p:spPr>
          <a:xfrm>
            <a:off x="3777832" y="273051"/>
            <a:ext cx="4908968" cy="5063686"/>
          </a:xfrm>
          <a:noFill/>
        </p:spPr>
        <p:txBody>
          <a:bodyPr>
            <a:normAutofit fontScale="25000" lnSpcReduction="20000"/>
          </a:bodyPr>
          <a:lstStyle/>
          <a:p>
            <a:r>
              <a:rPr lang="en-US" sz="7200" b="1" dirty="0" smtClean="0"/>
              <a:t>Required Items</a:t>
            </a:r>
          </a:p>
          <a:p>
            <a:pPr lvl="1"/>
            <a:r>
              <a:rPr lang="en-US" sz="7200" dirty="0" err="1" smtClean="0"/>
              <a:t>Notifier</a:t>
            </a:r>
            <a:r>
              <a:rPr lang="en-US" sz="7200" dirty="0" smtClean="0"/>
              <a:t> (Lab name, address and phone number)</a:t>
            </a:r>
          </a:p>
          <a:p>
            <a:pPr lvl="1"/>
            <a:r>
              <a:rPr lang="en-US" sz="7200" dirty="0" smtClean="0"/>
              <a:t>Medicare Beneficiary’s Full Name</a:t>
            </a:r>
          </a:p>
          <a:p>
            <a:pPr lvl="1"/>
            <a:r>
              <a:rPr lang="en-US" sz="7200" u="sng" dirty="0" smtClean="0"/>
              <a:t>Name</a:t>
            </a:r>
            <a:r>
              <a:rPr lang="en-US" sz="7200" dirty="0" smtClean="0"/>
              <a:t> of lab test(s) that require an ABN</a:t>
            </a:r>
          </a:p>
          <a:p>
            <a:pPr lvl="1"/>
            <a:r>
              <a:rPr lang="en-US" sz="7200" dirty="0" smtClean="0"/>
              <a:t>Reason Medicare may not pay (Check </a:t>
            </a:r>
            <a:r>
              <a:rPr lang="en-US" sz="7200" u="sng" dirty="0" smtClean="0"/>
              <a:t>only one box</a:t>
            </a:r>
            <a:r>
              <a:rPr lang="en-US" sz="7200" dirty="0" smtClean="0"/>
              <a:t>)</a:t>
            </a:r>
          </a:p>
          <a:p>
            <a:pPr lvl="1"/>
            <a:r>
              <a:rPr lang="en-US" sz="7200" dirty="0" smtClean="0"/>
              <a:t>Estimated cost </a:t>
            </a:r>
          </a:p>
          <a:p>
            <a:pPr lvl="2"/>
            <a:r>
              <a:rPr lang="en-US" sz="4800" dirty="0" smtClean="0"/>
              <a:t>The “Patient Fees to Use with ABNs” document is located on the Sanford Laboratories website. </a:t>
            </a:r>
            <a:r>
              <a:rPr lang="en-US" sz="4800" dirty="0" smtClean="0"/>
              <a:t>This </a:t>
            </a:r>
            <a:r>
              <a:rPr lang="en-US" sz="4800" dirty="0" smtClean="0"/>
              <a:t>document </a:t>
            </a:r>
            <a:r>
              <a:rPr lang="en-US" sz="4800" dirty="0" smtClean="0"/>
              <a:t>lists </a:t>
            </a:r>
            <a:r>
              <a:rPr lang="en-US" sz="4800" dirty="0" smtClean="0"/>
              <a:t>the cost for the most commonly ordered tests performed by Sanford Laboratories. If the test ordered is not on this document contact the Sanford Laboratories Accounts Receivable department at 605-328-5485 for pricing information.</a:t>
            </a:r>
          </a:p>
          <a:p>
            <a:pPr lvl="1"/>
            <a:r>
              <a:rPr lang="en-US" sz="7200" dirty="0" smtClean="0"/>
              <a:t>The Medicare beneficiary or the beneficiary’s representative must choose only </a:t>
            </a:r>
            <a:r>
              <a:rPr lang="en-US" sz="7200" b="1" u="sng" dirty="0" smtClean="0"/>
              <a:t>one</a:t>
            </a:r>
            <a:r>
              <a:rPr lang="en-US" sz="7200" dirty="0" smtClean="0"/>
              <a:t> option.</a:t>
            </a:r>
          </a:p>
          <a:p>
            <a:pPr lvl="1"/>
            <a:r>
              <a:rPr lang="en-US" sz="7200" dirty="0" smtClean="0"/>
              <a:t>The Medicare beneficiary or the beneficiary’s representative must sign the ABN form.</a:t>
            </a:r>
          </a:p>
          <a:p>
            <a:pPr lvl="1"/>
            <a:r>
              <a:rPr lang="en-US" sz="7200" dirty="0" smtClean="0"/>
              <a:t>The Medicare beneficiary or beneficiary’s representative must date the ABN form.</a:t>
            </a:r>
          </a:p>
        </p:txBody>
      </p:sp>
      <p:sp>
        <p:nvSpPr>
          <p:cNvPr id="3" name="Text Placeholder 2"/>
          <p:cNvSpPr>
            <a:spLocks noGrp="1"/>
          </p:cNvSpPr>
          <p:nvPr>
            <p:ph type="body" sz="half" idx="2"/>
          </p:nvPr>
        </p:nvSpPr>
        <p:spPr/>
        <p:txBody>
          <a:bodyPr>
            <a:normAutofit/>
          </a:bodyPr>
          <a:lstStyle/>
          <a:p>
            <a:endParaRPr lang="en-US" sz="2400" dirty="0" smtClean="0"/>
          </a:p>
          <a:p>
            <a:endParaRPr lang="en-US" sz="2400" dirty="0" smtClean="0"/>
          </a:p>
        </p:txBody>
      </p:sp>
      <p:pic>
        <p:nvPicPr>
          <p:cNvPr id="1026" name="Picture 2"/>
          <p:cNvPicPr>
            <a:picLocks noChangeAspect="1" noChangeArrowheads="1"/>
          </p:cNvPicPr>
          <p:nvPr/>
        </p:nvPicPr>
        <p:blipFill>
          <a:blip r:embed="rId2" cstate="print"/>
          <a:srcRect/>
          <a:stretch>
            <a:fillRect/>
          </a:stretch>
        </p:blipFill>
        <p:spPr bwMode="auto">
          <a:xfrm>
            <a:off x="533400" y="1371600"/>
            <a:ext cx="3092032" cy="3965136"/>
          </a:xfrm>
          <a:prstGeom prst="rect">
            <a:avLst/>
          </a:prstGeom>
          <a:noFill/>
          <a:ln w="9525">
            <a:noFill/>
            <a:miter lim="800000"/>
            <a:headEnd/>
            <a:tailEnd/>
          </a:ln>
          <a:effectLst/>
        </p:spPr>
      </p:pic>
      <p:sp>
        <p:nvSpPr>
          <p:cNvPr id="7" name="Rectangle 6"/>
          <p:cNvSpPr/>
          <p:nvPr/>
        </p:nvSpPr>
        <p:spPr>
          <a:xfrm>
            <a:off x="1219200" y="1828800"/>
            <a:ext cx="838200" cy="7620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838200" y="2514600"/>
            <a:ext cx="914400" cy="45720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1828800" y="2667000"/>
            <a:ext cx="76200" cy="7620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1828800" y="2819400"/>
            <a:ext cx="76200" cy="7620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1828800" y="2514600"/>
            <a:ext cx="76200" cy="7620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2971800" y="2514600"/>
            <a:ext cx="381000" cy="45720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838200" y="3657600"/>
            <a:ext cx="76200" cy="7620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838200" y="4038600"/>
            <a:ext cx="76200" cy="7620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838200" y="4191000"/>
            <a:ext cx="76200" cy="7620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1143000" y="4724400"/>
            <a:ext cx="1295400" cy="15240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2590800" y="4724400"/>
            <a:ext cx="762000" cy="15240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Footer Placeholder 16"/>
          <p:cNvSpPr>
            <a:spLocks noGrp="1"/>
          </p:cNvSpPr>
          <p:nvPr>
            <p:ph type="ftr" sz="quarter" idx="11"/>
          </p:nvPr>
        </p:nvSpPr>
        <p:spPr>
          <a:xfrm>
            <a:off x="3124200" y="6096000"/>
            <a:ext cx="2895600" cy="625475"/>
          </a:xfrm>
        </p:spPr>
        <p:txBody>
          <a:bodyPr/>
          <a:lstStyle/>
          <a:p>
            <a:pPr algn="ctr"/>
            <a:r>
              <a:rPr lang="en-US" dirty="0" smtClean="0"/>
              <a:t>Sanford Laboratories Updated 5/29/2019</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 Beneficiary Notice of </a:t>
            </a:r>
            <a:r>
              <a:rPr lang="en-US" dirty="0" err="1" smtClean="0"/>
              <a:t>Noncoverage</a:t>
            </a:r>
            <a:r>
              <a:rPr lang="en-US" dirty="0" smtClean="0"/>
              <a:t/>
            </a:r>
            <a:br>
              <a:rPr lang="en-US" dirty="0" smtClean="0"/>
            </a:br>
            <a:r>
              <a:rPr lang="en-US" sz="2400" b="0" dirty="0" smtClean="0">
                <a:latin typeface="+mn-lt"/>
              </a:rPr>
              <a:t>Step 3: Completing the ABN</a:t>
            </a:r>
            <a:endParaRPr lang="en-US" dirty="0"/>
          </a:p>
        </p:txBody>
      </p:sp>
      <p:sp>
        <p:nvSpPr>
          <p:cNvPr id="4" name="Content Placeholder 3"/>
          <p:cNvSpPr>
            <a:spLocks noGrp="1"/>
          </p:cNvSpPr>
          <p:nvPr>
            <p:ph idx="1"/>
          </p:nvPr>
        </p:nvSpPr>
        <p:spPr>
          <a:xfrm>
            <a:off x="3886200" y="273051"/>
            <a:ext cx="4800600" cy="5063685"/>
          </a:xfrm>
        </p:spPr>
        <p:txBody>
          <a:bodyPr/>
          <a:lstStyle/>
          <a:p>
            <a:r>
              <a:rPr lang="en-US" sz="2100" dirty="0" smtClean="0"/>
              <a:t>The Identification number is </a:t>
            </a:r>
            <a:r>
              <a:rPr lang="en-US" sz="2100" i="1" dirty="0" smtClean="0"/>
              <a:t>optional</a:t>
            </a:r>
            <a:r>
              <a:rPr lang="en-US" sz="2100" dirty="0" smtClean="0"/>
              <a:t> per CMS but this field is required by Sanford Laboratories.</a:t>
            </a:r>
          </a:p>
          <a:p>
            <a:pPr marL="0" indent="0">
              <a:buNone/>
            </a:pPr>
            <a:endParaRPr lang="en-US" sz="1000" dirty="0" smtClean="0"/>
          </a:p>
          <a:p>
            <a:r>
              <a:rPr lang="en-US" sz="2100" dirty="0" smtClean="0"/>
              <a:t>If you choose to provide a patient ID number</a:t>
            </a:r>
            <a:r>
              <a:rPr lang="en-US" sz="2100" dirty="0"/>
              <a:t>, </a:t>
            </a:r>
            <a:r>
              <a:rPr lang="en-US" sz="2100" dirty="0" smtClean="0"/>
              <a:t>use </a:t>
            </a:r>
            <a:r>
              <a:rPr lang="en-US" sz="2100" dirty="0"/>
              <a:t>a number that is unique to the patient such as the E number (EPIC) or a medical record number associated with </a:t>
            </a:r>
            <a:r>
              <a:rPr lang="en-US" sz="2100" dirty="0" smtClean="0"/>
              <a:t>the patient’s </a:t>
            </a:r>
            <a:r>
              <a:rPr lang="en-US" sz="2100" dirty="0"/>
              <a:t>electronic medical record or </a:t>
            </a:r>
            <a:r>
              <a:rPr lang="en-US" sz="2100" dirty="0" smtClean="0"/>
              <a:t>chart. DO NOT use the beneficiary’s Medicare ID number or Social Security Number (SSN). </a:t>
            </a:r>
          </a:p>
          <a:p>
            <a:pPr marL="0" indent="0">
              <a:buNone/>
            </a:pPr>
            <a:endParaRPr lang="en-US" sz="1000" dirty="0" smtClean="0"/>
          </a:p>
          <a:p>
            <a:r>
              <a:rPr lang="en-US" sz="2100" dirty="0" smtClean="0"/>
              <a:t>The </a:t>
            </a:r>
            <a:r>
              <a:rPr lang="en-US" sz="2100" dirty="0"/>
              <a:t>Medicare beneficiary must receive a copy of the completed ABN form. </a:t>
            </a:r>
          </a:p>
          <a:p>
            <a:endParaRPr lang="en-US" sz="2300" dirty="0"/>
          </a:p>
        </p:txBody>
      </p:sp>
      <p:sp>
        <p:nvSpPr>
          <p:cNvPr id="3" name="Text Placeholder 2"/>
          <p:cNvSpPr>
            <a:spLocks noGrp="1"/>
          </p:cNvSpPr>
          <p:nvPr>
            <p:ph type="body" sz="half" idx="2"/>
          </p:nvPr>
        </p:nvSpPr>
        <p:spPr>
          <a:xfrm>
            <a:off x="457200" y="1435101"/>
            <a:ext cx="3276600" cy="3901636"/>
          </a:xfrm>
        </p:spPr>
        <p:txBody>
          <a:bodyPr>
            <a:normAutofit/>
          </a:bodyPr>
          <a:lstStyle/>
          <a:p>
            <a:endParaRPr lang="en-US" sz="2400" dirty="0" smtClean="0"/>
          </a:p>
        </p:txBody>
      </p:sp>
      <p:pic>
        <p:nvPicPr>
          <p:cNvPr id="5" name="Picture 2"/>
          <p:cNvPicPr>
            <a:picLocks noChangeAspect="1" noChangeArrowheads="1"/>
          </p:cNvPicPr>
          <p:nvPr/>
        </p:nvPicPr>
        <p:blipFill>
          <a:blip r:embed="rId2" cstate="print"/>
          <a:srcRect/>
          <a:stretch>
            <a:fillRect/>
          </a:stretch>
        </p:blipFill>
        <p:spPr bwMode="auto">
          <a:xfrm>
            <a:off x="533400" y="1371600"/>
            <a:ext cx="3092032" cy="3965136"/>
          </a:xfrm>
          <a:prstGeom prst="rect">
            <a:avLst/>
          </a:prstGeom>
          <a:noFill/>
          <a:ln w="9525">
            <a:noFill/>
            <a:miter lim="800000"/>
            <a:headEnd/>
            <a:tailEnd/>
          </a:ln>
          <a:effectLst/>
        </p:spPr>
      </p:pic>
      <p:sp>
        <p:nvSpPr>
          <p:cNvPr id="6" name="Rectangle 5"/>
          <p:cNvSpPr/>
          <p:nvPr/>
        </p:nvSpPr>
        <p:spPr>
          <a:xfrm>
            <a:off x="2819400" y="1752600"/>
            <a:ext cx="533400" cy="15240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Footer Placeholder 6"/>
          <p:cNvSpPr>
            <a:spLocks noGrp="1"/>
          </p:cNvSpPr>
          <p:nvPr>
            <p:ph type="ftr" sz="quarter" idx="11"/>
          </p:nvPr>
        </p:nvSpPr>
        <p:spPr>
          <a:xfrm>
            <a:off x="3124200" y="6096000"/>
            <a:ext cx="2895600" cy="625475"/>
          </a:xfrm>
        </p:spPr>
        <p:txBody>
          <a:bodyPr/>
          <a:lstStyle/>
          <a:p>
            <a:pPr algn="ctr"/>
            <a:r>
              <a:rPr lang="en-US" dirty="0" smtClean="0"/>
              <a:t>Sanford Laboratories Updated 5/29/2019</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641350"/>
          </a:xfrm>
        </p:spPr>
        <p:txBody>
          <a:bodyPr/>
          <a:lstStyle/>
          <a:p>
            <a:r>
              <a:rPr lang="en-US" dirty="0" smtClean="0"/>
              <a:t>Advance Beneficiary Notice of </a:t>
            </a:r>
            <a:r>
              <a:rPr lang="en-US" dirty="0" err="1" smtClean="0"/>
              <a:t>Noncoverage</a:t>
            </a:r>
            <a:r>
              <a:rPr lang="en-US" dirty="0" smtClean="0"/>
              <a:t> </a:t>
            </a:r>
            <a:endParaRPr lang="en-US" dirty="0"/>
          </a:p>
        </p:txBody>
      </p:sp>
      <p:sp>
        <p:nvSpPr>
          <p:cNvPr id="4" name="Content Placeholder 3"/>
          <p:cNvSpPr>
            <a:spLocks noGrp="1"/>
          </p:cNvSpPr>
          <p:nvPr>
            <p:ph idx="1"/>
          </p:nvPr>
        </p:nvSpPr>
        <p:spPr>
          <a:xfrm>
            <a:off x="3124200" y="241738"/>
            <a:ext cx="5562600" cy="5122425"/>
          </a:xfrm>
        </p:spPr>
        <p:txBody>
          <a:bodyPr>
            <a:normAutofit/>
          </a:bodyPr>
          <a:lstStyle/>
          <a:p>
            <a:r>
              <a:rPr lang="en-US" sz="2200" dirty="0" smtClean="0"/>
              <a:t>An Advance Beneficiary Notice of </a:t>
            </a:r>
            <a:r>
              <a:rPr lang="en-US" sz="2200" dirty="0" err="1" smtClean="0"/>
              <a:t>Noncoverage</a:t>
            </a:r>
            <a:r>
              <a:rPr lang="en-US" sz="2200" dirty="0" smtClean="0"/>
              <a:t> or ABN, </a:t>
            </a:r>
            <a:r>
              <a:rPr lang="en-US" sz="2200" dirty="0"/>
              <a:t>is an </a:t>
            </a:r>
            <a:r>
              <a:rPr lang="en-US" sz="2200" dirty="0" smtClean="0"/>
              <a:t>acknowledgment </a:t>
            </a:r>
            <a:r>
              <a:rPr lang="en-US" sz="2200" dirty="0"/>
              <a:t>by </a:t>
            </a:r>
            <a:r>
              <a:rPr lang="en-US" sz="2200" dirty="0" smtClean="0"/>
              <a:t>the Medicare </a:t>
            </a:r>
            <a:r>
              <a:rPr lang="en-US" sz="2200" dirty="0"/>
              <a:t>beneficiary that </a:t>
            </a:r>
            <a:r>
              <a:rPr lang="en-US" sz="2200" dirty="0" smtClean="0"/>
              <a:t>he/she has </a:t>
            </a:r>
            <a:r>
              <a:rPr lang="en-US" sz="2200" dirty="0"/>
              <a:t>been notified that </a:t>
            </a:r>
            <a:r>
              <a:rPr lang="en-US" sz="2200" dirty="0" smtClean="0"/>
              <a:t>the services </a:t>
            </a:r>
            <a:r>
              <a:rPr lang="en-US" sz="2200" dirty="0"/>
              <a:t>provided may be </a:t>
            </a:r>
            <a:r>
              <a:rPr lang="en-US" sz="2200" dirty="0" smtClean="0"/>
              <a:t>deemed as </a:t>
            </a:r>
            <a:r>
              <a:rPr lang="en-US" sz="2200" u="sng" dirty="0"/>
              <a:t>not</a:t>
            </a:r>
            <a:r>
              <a:rPr lang="en-US" sz="2200" dirty="0"/>
              <a:t> medically necessary </a:t>
            </a:r>
            <a:r>
              <a:rPr lang="en-US" sz="2200" dirty="0" smtClean="0"/>
              <a:t>by </a:t>
            </a:r>
            <a:r>
              <a:rPr lang="en-US" sz="2200" dirty="0"/>
              <a:t>Medicare and that </a:t>
            </a:r>
            <a:r>
              <a:rPr lang="en-US" sz="2200" dirty="0" smtClean="0"/>
              <a:t>he/she is responsible </a:t>
            </a:r>
            <a:r>
              <a:rPr lang="en-US" sz="2200" dirty="0"/>
              <a:t>for </a:t>
            </a:r>
            <a:r>
              <a:rPr lang="en-US" sz="2200" dirty="0" smtClean="0"/>
              <a:t>payment </a:t>
            </a:r>
            <a:r>
              <a:rPr lang="en-US" sz="2200" dirty="0"/>
              <a:t>if </a:t>
            </a:r>
            <a:r>
              <a:rPr lang="en-US" sz="2200" dirty="0" smtClean="0"/>
              <a:t>Medicare denies payment. </a:t>
            </a:r>
          </a:p>
          <a:p>
            <a:pPr marL="0" indent="0">
              <a:buNone/>
            </a:pPr>
            <a:endParaRPr lang="en-US" sz="1000" dirty="0" smtClean="0"/>
          </a:p>
          <a:p>
            <a:r>
              <a:rPr lang="en-US" sz="2200" dirty="0" smtClean="0"/>
              <a:t>CMS Form: CMS-R-131 (Exp.03/2020)</a:t>
            </a:r>
          </a:p>
          <a:p>
            <a:pPr marL="0" indent="0">
              <a:buNone/>
            </a:pPr>
            <a:endParaRPr lang="en-US" sz="1000" dirty="0" smtClean="0"/>
          </a:p>
          <a:p>
            <a:r>
              <a:rPr lang="en-US" sz="2200" dirty="0" smtClean="0"/>
              <a:t>Services that Medicare reviews are called National Coverage Determinations (NCDs) and Local Coverage Determinations (LCDs). NCDs and LCDs provide guidance for administering the ABN form.</a:t>
            </a:r>
          </a:p>
          <a:p>
            <a:endParaRPr lang="en-US" sz="2400" dirty="0" smtClean="0"/>
          </a:p>
          <a:p>
            <a:pPr>
              <a:buNone/>
            </a:pPr>
            <a:endParaRPr lang="en-US" dirty="0"/>
          </a:p>
        </p:txBody>
      </p:sp>
      <p:sp>
        <p:nvSpPr>
          <p:cNvPr id="3" name="Text Placeholder 2"/>
          <p:cNvSpPr>
            <a:spLocks noGrp="1"/>
          </p:cNvSpPr>
          <p:nvPr>
            <p:ph type="body" sz="half" idx="2"/>
          </p:nvPr>
        </p:nvSpPr>
        <p:spPr>
          <a:xfrm>
            <a:off x="457200" y="2133600"/>
            <a:ext cx="3008313" cy="3992563"/>
          </a:xfrm>
        </p:spPr>
        <p:txBody>
          <a:bodyPr>
            <a:normAutofit/>
          </a:bodyPr>
          <a:lstStyle/>
          <a:p>
            <a:r>
              <a:rPr lang="en-US" sz="2400" i="1" dirty="0" smtClean="0"/>
              <a:t>What is an ABN?</a:t>
            </a:r>
            <a:endParaRPr lang="en-US" sz="2400" i="1" dirty="0"/>
          </a:p>
        </p:txBody>
      </p:sp>
      <p:sp>
        <p:nvSpPr>
          <p:cNvPr id="5" name="Footer Placeholder 4"/>
          <p:cNvSpPr>
            <a:spLocks noGrp="1"/>
          </p:cNvSpPr>
          <p:nvPr>
            <p:ph type="ftr" sz="quarter" idx="11"/>
          </p:nvPr>
        </p:nvSpPr>
        <p:spPr>
          <a:xfrm>
            <a:off x="3124200" y="6096000"/>
            <a:ext cx="2895600" cy="762000"/>
          </a:xfrm>
        </p:spPr>
        <p:txBody>
          <a:bodyPr/>
          <a:lstStyle/>
          <a:p>
            <a:pPr algn="ctr"/>
            <a:r>
              <a:rPr lang="en-US" dirty="0" smtClean="0"/>
              <a:t>Sanford Laboratories Updated 5/29/2019</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6738"/>
          </a:xfrm>
        </p:spPr>
        <p:txBody>
          <a:bodyPr/>
          <a:lstStyle/>
          <a:p>
            <a:r>
              <a:rPr lang="en-US" dirty="0" smtClean="0"/>
              <a:t>Advance Beneficiary Notice of </a:t>
            </a:r>
            <a:r>
              <a:rPr lang="en-US" dirty="0" err="1" smtClean="0"/>
              <a:t>Noncoverage</a:t>
            </a:r>
            <a:r>
              <a:rPr lang="en-US" dirty="0" smtClean="0"/>
              <a:t> </a:t>
            </a:r>
            <a:endParaRPr lang="en-US" dirty="0"/>
          </a:p>
        </p:txBody>
      </p:sp>
      <p:sp>
        <p:nvSpPr>
          <p:cNvPr id="4" name="Content Placeholder 3"/>
          <p:cNvSpPr>
            <a:spLocks noGrp="1"/>
          </p:cNvSpPr>
          <p:nvPr>
            <p:ph idx="1"/>
          </p:nvPr>
        </p:nvSpPr>
        <p:spPr>
          <a:xfrm>
            <a:off x="3575050" y="152400"/>
            <a:ext cx="5111750" cy="5181600"/>
          </a:xfrm>
        </p:spPr>
        <p:txBody>
          <a:bodyPr>
            <a:noAutofit/>
          </a:bodyPr>
          <a:lstStyle/>
          <a:p>
            <a:r>
              <a:rPr lang="en-US" sz="2200" dirty="0" smtClean="0"/>
              <a:t>An ABN must be administered anytime a provider orders services which Medicare may not cover.</a:t>
            </a:r>
          </a:p>
          <a:p>
            <a:pPr marL="0" indent="0">
              <a:buNone/>
            </a:pPr>
            <a:endParaRPr lang="en-US" sz="800" dirty="0" smtClean="0"/>
          </a:p>
          <a:p>
            <a:r>
              <a:rPr lang="en-US" sz="2200" dirty="0" smtClean="0"/>
              <a:t>The ABN must be administered prior to specimen collection or before services are provided.</a:t>
            </a:r>
          </a:p>
          <a:p>
            <a:pPr marL="0" indent="0">
              <a:buNone/>
            </a:pPr>
            <a:endParaRPr lang="en-US" sz="800" u="sng" dirty="0" smtClean="0"/>
          </a:p>
          <a:p>
            <a:r>
              <a:rPr lang="en-US" sz="2200" dirty="0" smtClean="0"/>
              <a:t>Medicare may not cover testing for the following reasons:</a:t>
            </a:r>
          </a:p>
          <a:p>
            <a:pPr lvl="1"/>
            <a:r>
              <a:rPr lang="en-US" sz="2200" dirty="0" smtClean="0"/>
              <a:t>Does not pay for the test(s) for the    patient’s condition </a:t>
            </a:r>
          </a:p>
          <a:p>
            <a:pPr lvl="1"/>
            <a:r>
              <a:rPr lang="en-US" sz="2200" dirty="0" smtClean="0"/>
              <a:t>The frequency limit for a test is exceeded</a:t>
            </a:r>
          </a:p>
          <a:p>
            <a:pPr lvl="1"/>
            <a:r>
              <a:rPr lang="en-US" sz="2200" dirty="0" smtClean="0"/>
              <a:t>Experimental or research use tests</a:t>
            </a:r>
          </a:p>
        </p:txBody>
      </p:sp>
      <p:sp>
        <p:nvSpPr>
          <p:cNvPr id="3" name="Text Placeholder 2"/>
          <p:cNvSpPr>
            <a:spLocks noGrp="1"/>
          </p:cNvSpPr>
          <p:nvPr>
            <p:ph type="body" sz="half" idx="2"/>
          </p:nvPr>
        </p:nvSpPr>
        <p:spPr>
          <a:xfrm>
            <a:off x="491359" y="1827540"/>
            <a:ext cx="3008313" cy="4297363"/>
          </a:xfrm>
        </p:spPr>
        <p:txBody>
          <a:bodyPr>
            <a:normAutofit/>
          </a:bodyPr>
          <a:lstStyle/>
          <a:p>
            <a:r>
              <a:rPr lang="en-US" sz="2400" i="1" dirty="0" smtClean="0"/>
              <a:t>When should a notice be administered?</a:t>
            </a:r>
            <a:endParaRPr lang="en-US" sz="2400" i="1" dirty="0"/>
          </a:p>
        </p:txBody>
      </p:sp>
      <p:sp>
        <p:nvSpPr>
          <p:cNvPr id="5" name="Footer Placeholder 4"/>
          <p:cNvSpPr>
            <a:spLocks noGrp="1"/>
          </p:cNvSpPr>
          <p:nvPr>
            <p:ph type="ftr" sz="quarter" idx="11"/>
          </p:nvPr>
        </p:nvSpPr>
        <p:spPr>
          <a:xfrm>
            <a:off x="3124200" y="6096000"/>
            <a:ext cx="2895600" cy="625475"/>
          </a:xfrm>
        </p:spPr>
        <p:txBody>
          <a:bodyPr/>
          <a:lstStyle/>
          <a:p>
            <a:pPr algn="ctr"/>
            <a:r>
              <a:rPr lang="en-US" dirty="0" smtClean="0"/>
              <a:t>Sanford Laboratories Updated 5/29/2019</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641350"/>
          </a:xfrm>
        </p:spPr>
        <p:txBody>
          <a:bodyPr/>
          <a:lstStyle/>
          <a:p>
            <a:r>
              <a:rPr lang="en-US" dirty="0" smtClean="0"/>
              <a:t>Advance Beneficiary Notice of </a:t>
            </a:r>
            <a:r>
              <a:rPr lang="en-US" dirty="0" err="1" smtClean="0"/>
              <a:t>Noncoverage</a:t>
            </a:r>
            <a:r>
              <a:rPr lang="en-US" dirty="0" smtClean="0"/>
              <a:t> </a:t>
            </a:r>
            <a:endParaRPr lang="en-US" dirty="0"/>
          </a:p>
        </p:txBody>
      </p:sp>
      <p:sp>
        <p:nvSpPr>
          <p:cNvPr id="4" name="Content Placeholder 3"/>
          <p:cNvSpPr>
            <a:spLocks noGrp="1"/>
          </p:cNvSpPr>
          <p:nvPr>
            <p:ph idx="1"/>
          </p:nvPr>
        </p:nvSpPr>
        <p:spPr>
          <a:xfrm>
            <a:off x="3575050" y="273050"/>
            <a:ext cx="5111750" cy="5137151"/>
          </a:xfrm>
        </p:spPr>
        <p:txBody>
          <a:bodyPr>
            <a:normAutofit/>
          </a:bodyPr>
          <a:lstStyle/>
          <a:p>
            <a:r>
              <a:rPr lang="en-US" sz="2200" dirty="0" smtClean="0"/>
              <a:t>A properly administered ABN form protects the provider’s right to collect payment from the beneficiary when claims are denied by Medicare as “not reasonable and necessary.”</a:t>
            </a:r>
          </a:p>
          <a:p>
            <a:pPr marL="0" indent="0">
              <a:buNone/>
            </a:pPr>
            <a:endParaRPr lang="en-US" sz="2200" dirty="0" smtClean="0"/>
          </a:p>
          <a:p>
            <a:r>
              <a:rPr lang="en-US" sz="2200" dirty="0"/>
              <a:t>Informs </a:t>
            </a:r>
            <a:r>
              <a:rPr lang="en-US" sz="2200" dirty="0" smtClean="0"/>
              <a:t>the Medicare beneficiary of the test(s) ordered </a:t>
            </a:r>
            <a:r>
              <a:rPr lang="en-US" sz="2200" dirty="0"/>
              <a:t>and the estimated cost of </a:t>
            </a:r>
            <a:r>
              <a:rPr lang="en-US" sz="2200" dirty="0" smtClean="0"/>
              <a:t>those tests.</a:t>
            </a:r>
          </a:p>
          <a:p>
            <a:pPr marL="0" indent="0">
              <a:buNone/>
            </a:pPr>
            <a:endParaRPr lang="en-US" sz="2200" dirty="0" smtClean="0"/>
          </a:p>
          <a:p>
            <a:r>
              <a:rPr lang="en-US" sz="2200" dirty="0" smtClean="0"/>
              <a:t>If the ABN form is not completed properly, Medicare nor the beneficiary can be held responsible for payment.</a:t>
            </a:r>
            <a:endParaRPr lang="en-US" sz="2200" dirty="0"/>
          </a:p>
          <a:p>
            <a:pPr marL="0" indent="0">
              <a:buNone/>
            </a:pPr>
            <a:endParaRPr lang="en-US" sz="2200" dirty="0"/>
          </a:p>
          <a:p>
            <a:endParaRPr lang="en-US" sz="2200" dirty="0"/>
          </a:p>
          <a:p>
            <a:endParaRPr lang="en-US" sz="2200" dirty="0" smtClean="0"/>
          </a:p>
          <a:p>
            <a:pPr marL="457200" lvl="1" indent="0">
              <a:buNone/>
            </a:pPr>
            <a:endParaRPr lang="en-US" sz="2200" dirty="0" smtClean="0"/>
          </a:p>
          <a:p>
            <a:endParaRPr lang="en-US" dirty="0"/>
          </a:p>
        </p:txBody>
      </p:sp>
      <p:sp>
        <p:nvSpPr>
          <p:cNvPr id="3" name="Text Placeholder 2"/>
          <p:cNvSpPr>
            <a:spLocks noGrp="1"/>
          </p:cNvSpPr>
          <p:nvPr>
            <p:ph type="body" sz="half" idx="2"/>
          </p:nvPr>
        </p:nvSpPr>
        <p:spPr>
          <a:xfrm>
            <a:off x="457200" y="1684337"/>
            <a:ext cx="3008313" cy="4068763"/>
          </a:xfrm>
        </p:spPr>
        <p:txBody>
          <a:bodyPr>
            <a:normAutofit/>
          </a:bodyPr>
          <a:lstStyle/>
          <a:p>
            <a:r>
              <a:rPr lang="en-US" sz="2400" i="1" dirty="0" smtClean="0"/>
              <a:t>Why is the ABN administered?</a:t>
            </a:r>
            <a:endParaRPr lang="en-US" sz="2400" i="1" dirty="0"/>
          </a:p>
        </p:txBody>
      </p:sp>
      <p:sp>
        <p:nvSpPr>
          <p:cNvPr id="5" name="Footer Placeholder 4"/>
          <p:cNvSpPr>
            <a:spLocks noGrp="1"/>
          </p:cNvSpPr>
          <p:nvPr>
            <p:ph type="ftr" sz="quarter" idx="11"/>
          </p:nvPr>
        </p:nvSpPr>
        <p:spPr>
          <a:xfrm>
            <a:off x="3124200" y="6096000"/>
            <a:ext cx="2895600" cy="625475"/>
          </a:xfrm>
        </p:spPr>
        <p:txBody>
          <a:bodyPr/>
          <a:lstStyle/>
          <a:p>
            <a:pPr algn="ctr"/>
            <a:r>
              <a:rPr lang="en-US" dirty="0" smtClean="0"/>
              <a:t>Sanford Laboratories Updated 5/29/2019</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641350"/>
          </a:xfrm>
        </p:spPr>
        <p:txBody>
          <a:bodyPr/>
          <a:lstStyle/>
          <a:p>
            <a:r>
              <a:rPr lang="en-US" dirty="0" smtClean="0"/>
              <a:t>Advance Beneficiary Notice of </a:t>
            </a:r>
            <a:r>
              <a:rPr lang="en-US" dirty="0" err="1" smtClean="0"/>
              <a:t>Noncoverage</a:t>
            </a:r>
            <a:r>
              <a:rPr lang="en-US" dirty="0" smtClean="0"/>
              <a:t> 	</a:t>
            </a:r>
            <a:endParaRPr lang="en-US" dirty="0"/>
          </a:p>
        </p:txBody>
      </p:sp>
      <p:sp>
        <p:nvSpPr>
          <p:cNvPr id="4" name="Content Placeholder 3"/>
          <p:cNvSpPr>
            <a:spLocks noGrp="1"/>
          </p:cNvSpPr>
          <p:nvPr>
            <p:ph idx="1"/>
          </p:nvPr>
        </p:nvSpPr>
        <p:spPr>
          <a:xfrm>
            <a:off x="3575050" y="273051"/>
            <a:ext cx="5111750" cy="4832350"/>
          </a:xfrm>
        </p:spPr>
        <p:txBody>
          <a:bodyPr>
            <a:normAutofit/>
          </a:bodyPr>
          <a:lstStyle/>
          <a:p>
            <a:r>
              <a:rPr lang="en-US" sz="2200" dirty="0" smtClean="0"/>
              <a:t>All areas of an ABN form </a:t>
            </a:r>
            <a:r>
              <a:rPr lang="en-US" sz="2200" u="sng" dirty="0" smtClean="0"/>
              <a:t>must</a:t>
            </a:r>
            <a:r>
              <a:rPr lang="en-US" sz="2200" dirty="0" smtClean="0"/>
              <a:t> be completed prior to specimen collection and before services are provided for the ABN to be considered valid by Medicare. </a:t>
            </a:r>
          </a:p>
          <a:p>
            <a:pPr marL="0" indent="0">
              <a:buNone/>
            </a:pPr>
            <a:endParaRPr lang="en-US" sz="2200" dirty="0" smtClean="0"/>
          </a:p>
          <a:p>
            <a:r>
              <a:rPr lang="en-US" sz="2200" dirty="0" smtClean="0"/>
              <a:t>Failure to accurately provide all of the required information will result in an invalid ABN form.  Medicare nor the beneficiary can be held responsible for payment if the ABN form is invalid.</a:t>
            </a:r>
            <a:endParaRPr lang="en-US" sz="2200" dirty="0"/>
          </a:p>
        </p:txBody>
      </p:sp>
      <p:sp>
        <p:nvSpPr>
          <p:cNvPr id="3" name="Text Placeholder 2"/>
          <p:cNvSpPr>
            <a:spLocks noGrp="1"/>
          </p:cNvSpPr>
          <p:nvPr>
            <p:ph type="body" sz="half" idx="2"/>
          </p:nvPr>
        </p:nvSpPr>
        <p:spPr>
          <a:xfrm>
            <a:off x="457200" y="2057400"/>
            <a:ext cx="3008313" cy="4068763"/>
          </a:xfrm>
        </p:spPr>
        <p:txBody>
          <a:bodyPr>
            <a:normAutofit/>
          </a:bodyPr>
          <a:lstStyle/>
          <a:p>
            <a:r>
              <a:rPr lang="en-US" sz="2400" i="1" dirty="0" smtClean="0"/>
              <a:t>How is an ABN administered?</a:t>
            </a:r>
            <a:endParaRPr lang="en-US" sz="2400" i="1" dirty="0"/>
          </a:p>
        </p:txBody>
      </p:sp>
      <p:sp>
        <p:nvSpPr>
          <p:cNvPr id="5" name="Footer Placeholder 4"/>
          <p:cNvSpPr>
            <a:spLocks noGrp="1"/>
          </p:cNvSpPr>
          <p:nvPr>
            <p:ph type="ftr" sz="quarter" idx="11"/>
          </p:nvPr>
        </p:nvSpPr>
        <p:spPr>
          <a:xfrm>
            <a:off x="3124200" y="6096000"/>
            <a:ext cx="2895600" cy="625475"/>
          </a:xfrm>
        </p:spPr>
        <p:txBody>
          <a:bodyPr/>
          <a:lstStyle/>
          <a:p>
            <a:pPr algn="ctr"/>
            <a:r>
              <a:rPr lang="en-US" dirty="0" smtClean="0"/>
              <a:t>Sanford Laboratories Updated 5/29/2019</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641350"/>
          </a:xfrm>
        </p:spPr>
        <p:txBody>
          <a:bodyPr/>
          <a:lstStyle/>
          <a:p>
            <a:r>
              <a:rPr lang="en-US" dirty="0" smtClean="0"/>
              <a:t>Advance Beneficiary Notice of </a:t>
            </a:r>
            <a:r>
              <a:rPr lang="en-US" dirty="0" err="1" smtClean="0"/>
              <a:t>Noncoverage</a:t>
            </a:r>
            <a:r>
              <a:rPr lang="en-US" dirty="0" smtClean="0"/>
              <a:t> </a:t>
            </a:r>
            <a:endParaRPr lang="en-US" dirty="0"/>
          </a:p>
        </p:txBody>
      </p:sp>
      <p:sp>
        <p:nvSpPr>
          <p:cNvPr id="4" name="Content Placeholder 3"/>
          <p:cNvSpPr>
            <a:spLocks noGrp="1"/>
          </p:cNvSpPr>
          <p:nvPr>
            <p:ph idx="1"/>
          </p:nvPr>
        </p:nvSpPr>
        <p:spPr>
          <a:xfrm>
            <a:off x="3200400" y="273050"/>
            <a:ext cx="5486400" cy="4984751"/>
          </a:xfrm>
        </p:spPr>
        <p:txBody>
          <a:bodyPr>
            <a:normAutofit fontScale="92500"/>
          </a:bodyPr>
          <a:lstStyle/>
          <a:p>
            <a:r>
              <a:rPr lang="en-US" sz="2300" dirty="0" smtClean="0"/>
              <a:t>A list of applicable NCDs and LCDs are available on </a:t>
            </a:r>
            <a:r>
              <a:rPr lang="en-US" sz="2300" dirty="0"/>
              <a:t>the Sanford Laboratories </a:t>
            </a:r>
            <a:r>
              <a:rPr lang="en-US" sz="2300" dirty="0" smtClean="0"/>
              <a:t>website: </a:t>
            </a:r>
            <a:r>
              <a:rPr lang="en-US" sz="2300" u="sng" dirty="0">
                <a:hlinkClick r:id="rId2"/>
              </a:rPr>
              <a:t>www.laboratories.sanfordhealth.org </a:t>
            </a:r>
            <a:endParaRPr lang="en-US" sz="2300" u="sng" dirty="0" smtClean="0"/>
          </a:p>
          <a:p>
            <a:pPr marL="0" indent="0">
              <a:buNone/>
            </a:pPr>
            <a:r>
              <a:rPr lang="en-US" sz="2300" dirty="0"/>
              <a:t> </a:t>
            </a:r>
            <a:r>
              <a:rPr lang="en-US" sz="2300" dirty="0" smtClean="0"/>
              <a:t>     Click on “Compliance” and scroll down to the</a:t>
            </a:r>
          </a:p>
          <a:p>
            <a:pPr marL="0" indent="0">
              <a:buNone/>
            </a:pPr>
            <a:r>
              <a:rPr lang="en-US" sz="2300" dirty="0" smtClean="0"/>
              <a:t>      “Printable Compliance Forms” section of the</a:t>
            </a:r>
          </a:p>
          <a:p>
            <a:pPr marL="0" indent="0">
              <a:buNone/>
            </a:pPr>
            <a:r>
              <a:rPr lang="en-US" sz="2300" dirty="0"/>
              <a:t> </a:t>
            </a:r>
            <a:r>
              <a:rPr lang="en-US" sz="2300" dirty="0" smtClean="0"/>
              <a:t>     page and click on the appropriate link.</a:t>
            </a:r>
            <a:endParaRPr lang="en-US" sz="2300" u="sng" dirty="0" smtClean="0"/>
          </a:p>
          <a:p>
            <a:pPr marL="0" indent="0">
              <a:buNone/>
            </a:pPr>
            <a:endParaRPr lang="en-US" sz="2300" u="sng" dirty="0" smtClean="0"/>
          </a:p>
          <a:p>
            <a:r>
              <a:rPr lang="en-US" sz="2300" dirty="0" smtClean="0"/>
              <a:t>Routine and screening tests are excluded by statute. An ABN is not required when a routine or screening diagnosis code is associated.  Refer to the first section of the NCD PDF which provides a list of codes that are never covered by Medicare.</a:t>
            </a:r>
          </a:p>
        </p:txBody>
      </p:sp>
      <p:sp>
        <p:nvSpPr>
          <p:cNvPr id="3" name="Text Placeholder 2"/>
          <p:cNvSpPr>
            <a:spLocks noGrp="1"/>
          </p:cNvSpPr>
          <p:nvPr>
            <p:ph type="body" sz="half" idx="2"/>
          </p:nvPr>
        </p:nvSpPr>
        <p:spPr>
          <a:xfrm>
            <a:off x="457200" y="1981200"/>
            <a:ext cx="3008313" cy="2438401"/>
          </a:xfrm>
        </p:spPr>
        <p:txBody>
          <a:bodyPr>
            <a:normAutofit/>
          </a:bodyPr>
          <a:lstStyle/>
          <a:p>
            <a:r>
              <a:rPr lang="en-US" sz="2400" dirty="0" smtClean="0"/>
              <a:t>Step 1: Determine if the test is medically reviewed</a:t>
            </a:r>
            <a:endParaRPr lang="en-US" sz="2400" dirty="0"/>
          </a:p>
        </p:txBody>
      </p:sp>
      <p:sp>
        <p:nvSpPr>
          <p:cNvPr id="5" name="Footer Placeholder 4"/>
          <p:cNvSpPr>
            <a:spLocks noGrp="1"/>
          </p:cNvSpPr>
          <p:nvPr>
            <p:ph type="ftr" sz="quarter" idx="11"/>
          </p:nvPr>
        </p:nvSpPr>
        <p:spPr>
          <a:xfrm>
            <a:off x="3124200" y="6096000"/>
            <a:ext cx="2895600" cy="625475"/>
          </a:xfrm>
        </p:spPr>
        <p:txBody>
          <a:bodyPr/>
          <a:lstStyle/>
          <a:p>
            <a:pPr algn="ctr"/>
            <a:r>
              <a:rPr lang="en-US" dirty="0" smtClean="0"/>
              <a:t>Sanford Laboratories Updated 5/29/2019</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717550"/>
          </a:xfrm>
        </p:spPr>
        <p:txBody>
          <a:bodyPr/>
          <a:lstStyle/>
          <a:p>
            <a:r>
              <a:rPr lang="en-US" dirty="0" smtClean="0"/>
              <a:t>Advance </a:t>
            </a:r>
            <a:r>
              <a:rPr lang="en-US" dirty="0"/>
              <a:t>Beneficiary Notice of </a:t>
            </a:r>
            <a:r>
              <a:rPr lang="en-US" dirty="0" err="1"/>
              <a:t>Noncoverage</a:t>
            </a:r>
            <a:endParaRPr lang="en-US" dirty="0"/>
          </a:p>
        </p:txBody>
      </p:sp>
      <p:sp>
        <p:nvSpPr>
          <p:cNvPr id="3" name="Content Placeholder 2"/>
          <p:cNvSpPr>
            <a:spLocks noGrp="1"/>
          </p:cNvSpPr>
          <p:nvPr>
            <p:ph idx="1"/>
          </p:nvPr>
        </p:nvSpPr>
        <p:spPr>
          <a:xfrm>
            <a:off x="3575050" y="273051"/>
            <a:ext cx="5111750" cy="4984750"/>
          </a:xfrm>
        </p:spPr>
        <p:txBody>
          <a:bodyPr/>
          <a:lstStyle/>
          <a:p>
            <a:r>
              <a:rPr lang="en-US" sz="2200" dirty="0" smtClean="0"/>
              <a:t>The Medicare National Coverage Determinations (NCD) Coding Policy Manual and Change Report (ICD-10-CM) is updated by the Centers for Medicare and Medicaid Services (CMS) four times a year on the following dates: </a:t>
            </a:r>
          </a:p>
          <a:p>
            <a:pPr lvl="3" algn="just">
              <a:buFont typeface="Arial" panose="020B0604020202020204" pitchFamily="34" charset="0"/>
              <a:buChar char="•"/>
            </a:pPr>
            <a:r>
              <a:rPr lang="en-US" dirty="0" smtClean="0"/>
              <a:t>January 1</a:t>
            </a:r>
            <a:r>
              <a:rPr lang="en-US" baseline="30000" dirty="0" smtClean="0"/>
              <a:t>st</a:t>
            </a:r>
            <a:endParaRPr lang="en-US" dirty="0" smtClean="0"/>
          </a:p>
          <a:p>
            <a:pPr lvl="3" algn="just">
              <a:buFont typeface="Arial" panose="020B0604020202020204" pitchFamily="34" charset="0"/>
              <a:buChar char="•"/>
            </a:pPr>
            <a:r>
              <a:rPr lang="en-US" dirty="0" smtClean="0"/>
              <a:t>April 1</a:t>
            </a:r>
            <a:r>
              <a:rPr lang="en-US" baseline="30000" dirty="0" smtClean="0"/>
              <a:t>st</a:t>
            </a:r>
            <a:endParaRPr lang="en-US" dirty="0" smtClean="0"/>
          </a:p>
          <a:p>
            <a:pPr lvl="3" algn="just">
              <a:buFont typeface="Arial" panose="020B0604020202020204" pitchFamily="34" charset="0"/>
              <a:buChar char="•"/>
            </a:pPr>
            <a:r>
              <a:rPr lang="en-US" dirty="0" smtClean="0"/>
              <a:t>July 1</a:t>
            </a:r>
            <a:r>
              <a:rPr lang="en-US" baseline="30000" dirty="0" smtClean="0"/>
              <a:t>st</a:t>
            </a:r>
            <a:endParaRPr lang="en-US" dirty="0" smtClean="0"/>
          </a:p>
          <a:p>
            <a:pPr lvl="3" algn="just">
              <a:buFont typeface="Arial" panose="020B0604020202020204" pitchFamily="34" charset="0"/>
              <a:buChar char="•"/>
            </a:pPr>
            <a:r>
              <a:rPr lang="en-US" dirty="0" smtClean="0"/>
              <a:t>October 1</a:t>
            </a:r>
            <a:r>
              <a:rPr lang="en-US" baseline="30000" dirty="0" smtClean="0"/>
              <a:t>st</a:t>
            </a:r>
            <a:r>
              <a:rPr lang="en-US" dirty="0" smtClean="0"/>
              <a:t>            </a:t>
            </a:r>
            <a:r>
              <a:rPr lang="en-US" baseline="30000" dirty="0" smtClean="0"/>
              <a:t>                   </a:t>
            </a:r>
            <a:endParaRPr lang="en-US" dirty="0" smtClean="0"/>
          </a:p>
          <a:p>
            <a:pPr>
              <a:buFont typeface="Arial" panose="020B0604020202020204" pitchFamily="34" charset="0"/>
              <a:buChar char="•"/>
            </a:pPr>
            <a:r>
              <a:rPr lang="en-US" sz="2200" dirty="0" smtClean="0"/>
              <a:t>Local Coverage Determinations (LCDs) are added or updated periodically throughout the year by our Medicare Administrative Contractor (MAC). </a:t>
            </a:r>
            <a:endParaRPr lang="en-US" sz="2200" dirty="0"/>
          </a:p>
        </p:txBody>
      </p:sp>
      <p:sp>
        <p:nvSpPr>
          <p:cNvPr id="5" name="Footer Placeholder 4"/>
          <p:cNvSpPr>
            <a:spLocks noGrp="1"/>
          </p:cNvSpPr>
          <p:nvPr>
            <p:ph type="ftr" sz="quarter" idx="11"/>
          </p:nvPr>
        </p:nvSpPr>
        <p:spPr>
          <a:xfrm>
            <a:off x="3575050" y="5943601"/>
            <a:ext cx="2444750" cy="609600"/>
          </a:xfrm>
        </p:spPr>
        <p:txBody>
          <a:bodyPr/>
          <a:lstStyle/>
          <a:p>
            <a:r>
              <a:rPr lang="en-US" dirty="0" smtClean="0"/>
              <a:t>Sanford Laboratories  </a:t>
            </a:r>
          </a:p>
          <a:p>
            <a:r>
              <a:rPr lang="en-US" dirty="0"/>
              <a:t> </a:t>
            </a:r>
            <a:r>
              <a:rPr lang="en-US" dirty="0" smtClean="0"/>
              <a:t> Updated 5/29/2019</a:t>
            </a:r>
            <a:endParaRPr lang="en-US" dirty="0"/>
          </a:p>
        </p:txBody>
      </p:sp>
    </p:spTree>
    <p:extLst>
      <p:ext uri="{BB962C8B-B14F-4D97-AF65-F5344CB8AC3E}">
        <p14:creationId xmlns:p14="http://schemas.microsoft.com/office/powerpoint/2010/main" val="275551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Medically Reviewed Tests– Medicare Part B</a:t>
            </a:r>
            <a:br>
              <a:rPr lang="en-US" sz="3200" dirty="0"/>
            </a:br>
            <a:r>
              <a:rPr lang="en-US" sz="3200" dirty="0"/>
              <a:t>National Coverage Determinations (NCDs)</a:t>
            </a:r>
          </a:p>
        </p:txBody>
      </p:sp>
      <p:sp>
        <p:nvSpPr>
          <p:cNvPr id="3" name="Content Placeholder 2"/>
          <p:cNvSpPr>
            <a:spLocks noGrp="1"/>
          </p:cNvSpPr>
          <p:nvPr>
            <p:ph sz="half" idx="1"/>
          </p:nvPr>
        </p:nvSpPr>
        <p:spPr>
          <a:xfrm>
            <a:off x="457200" y="1417639"/>
            <a:ext cx="4038600" cy="3992562"/>
          </a:xfrm>
        </p:spPr>
        <p:txBody>
          <a:bodyPr/>
          <a:lstStyle/>
          <a:p>
            <a:r>
              <a:rPr lang="en-US" sz="1800" dirty="0"/>
              <a:t>Urine Culture, Bacterial</a:t>
            </a:r>
          </a:p>
          <a:p>
            <a:r>
              <a:rPr lang="en-US" sz="1800" dirty="0"/>
              <a:t>HIV  (Prognosis Including Monitoring)</a:t>
            </a:r>
          </a:p>
          <a:p>
            <a:r>
              <a:rPr lang="en-US" sz="1800" dirty="0"/>
              <a:t>HIV  (Diagnosis)</a:t>
            </a:r>
          </a:p>
          <a:p>
            <a:r>
              <a:rPr lang="en-US" sz="1800" dirty="0"/>
              <a:t>Blood Counts</a:t>
            </a:r>
          </a:p>
          <a:p>
            <a:r>
              <a:rPr lang="en-US" sz="1800" dirty="0"/>
              <a:t>Partial Thromboplastin Time (PTT)</a:t>
            </a:r>
          </a:p>
          <a:p>
            <a:r>
              <a:rPr lang="en-US" sz="1800" dirty="0"/>
              <a:t>Prothrombin Time (PT)</a:t>
            </a:r>
          </a:p>
          <a:p>
            <a:r>
              <a:rPr lang="en-US" sz="1800" dirty="0"/>
              <a:t>Serum Iron Studies</a:t>
            </a:r>
          </a:p>
          <a:p>
            <a:r>
              <a:rPr lang="en-US" sz="1800" dirty="0"/>
              <a:t>Collagen Crosslinks, Any Method</a:t>
            </a:r>
          </a:p>
          <a:p>
            <a:r>
              <a:rPr lang="en-US" sz="1800" dirty="0"/>
              <a:t>Blood Glucose Testing</a:t>
            </a:r>
          </a:p>
          <a:p>
            <a:r>
              <a:rPr lang="en-US" sz="1800" dirty="0"/>
              <a:t>Hemoglobin A1C/Glycated Protein</a:t>
            </a:r>
          </a:p>
          <a:p>
            <a:r>
              <a:rPr lang="en-US" sz="1800" dirty="0"/>
              <a:t>Thyroid Testing</a:t>
            </a:r>
          </a:p>
          <a:p>
            <a:r>
              <a:rPr lang="en-US" sz="1800" dirty="0"/>
              <a:t>Lipids Testing</a:t>
            </a:r>
          </a:p>
          <a:p>
            <a:endParaRPr lang="en-US" dirty="0"/>
          </a:p>
        </p:txBody>
      </p:sp>
      <p:sp>
        <p:nvSpPr>
          <p:cNvPr id="4" name="Content Placeholder 3"/>
          <p:cNvSpPr>
            <a:spLocks noGrp="1"/>
          </p:cNvSpPr>
          <p:nvPr>
            <p:ph sz="half" idx="2"/>
          </p:nvPr>
        </p:nvSpPr>
        <p:spPr>
          <a:xfrm>
            <a:off x="4648200" y="1417638"/>
            <a:ext cx="4038600" cy="3992563"/>
          </a:xfrm>
        </p:spPr>
        <p:txBody>
          <a:bodyPr/>
          <a:lstStyle/>
          <a:p>
            <a:r>
              <a:rPr lang="en-US" sz="1800" dirty="0"/>
              <a:t>Digoxin Therapeutic Drug Assay</a:t>
            </a:r>
          </a:p>
          <a:p>
            <a:r>
              <a:rPr lang="en-US" sz="1800" dirty="0"/>
              <a:t>Alpha-fetoprotein (AFP)</a:t>
            </a:r>
          </a:p>
          <a:p>
            <a:r>
              <a:rPr lang="en-US" sz="1800" dirty="0"/>
              <a:t>Carcinoembryonic Antigen (CEA)</a:t>
            </a:r>
          </a:p>
          <a:p>
            <a:r>
              <a:rPr lang="en-US" sz="1800" dirty="0"/>
              <a:t>Human Chorionic Gonadotropin (HCG)</a:t>
            </a:r>
          </a:p>
          <a:p>
            <a:r>
              <a:rPr lang="en-US" sz="1800" dirty="0"/>
              <a:t>CA 125</a:t>
            </a:r>
          </a:p>
          <a:p>
            <a:r>
              <a:rPr lang="en-US" sz="1800" dirty="0"/>
              <a:t>CA 15-3, CA 27.29</a:t>
            </a:r>
          </a:p>
          <a:p>
            <a:r>
              <a:rPr lang="en-US" sz="1800" dirty="0"/>
              <a:t>CA 19-9</a:t>
            </a:r>
          </a:p>
          <a:p>
            <a:r>
              <a:rPr lang="en-US" sz="1800" dirty="0"/>
              <a:t>Prostate Specific Antigen (PSA)</a:t>
            </a:r>
          </a:p>
          <a:p>
            <a:r>
              <a:rPr lang="en-US" sz="1800" dirty="0"/>
              <a:t>Gamma </a:t>
            </a:r>
            <a:r>
              <a:rPr lang="en-US" sz="1800" dirty="0" err="1"/>
              <a:t>Glutamyl</a:t>
            </a:r>
            <a:r>
              <a:rPr lang="en-US" sz="1800" dirty="0"/>
              <a:t> Transferase (GGT)</a:t>
            </a:r>
          </a:p>
          <a:p>
            <a:r>
              <a:rPr lang="en-US" sz="1800" dirty="0"/>
              <a:t>Hepatitis Panel/Acute Hepatitis Panel</a:t>
            </a:r>
          </a:p>
          <a:p>
            <a:r>
              <a:rPr lang="en-US" sz="1800" dirty="0"/>
              <a:t>Fecal Occult Blood Test</a:t>
            </a:r>
          </a:p>
          <a:p>
            <a:endParaRPr lang="en-US" sz="2400" dirty="0"/>
          </a:p>
          <a:p>
            <a:endParaRPr lang="en-US" dirty="0"/>
          </a:p>
        </p:txBody>
      </p:sp>
      <p:sp>
        <p:nvSpPr>
          <p:cNvPr id="5" name="Footer Placeholder 4"/>
          <p:cNvSpPr>
            <a:spLocks noGrp="1"/>
          </p:cNvSpPr>
          <p:nvPr>
            <p:ph type="ftr" sz="quarter" idx="11"/>
          </p:nvPr>
        </p:nvSpPr>
        <p:spPr>
          <a:xfrm>
            <a:off x="3124200" y="5943600"/>
            <a:ext cx="2895600" cy="777875"/>
          </a:xfrm>
        </p:spPr>
        <p:txBody>
          <a:bodyPr/>
          <a:lstStyle/>
          <a:p>
            <a:r>
              <a:rPr lang="en-US" dirty="0" smtClean="0"/>
              <a:t>Sanford Laboratories  </a:t>
            </a:r>
          </a:p>
          <a:p>
            <a:r>
              <a:rPr lang="en-US" dirty="0"/>
              <a:t> </a:t>
            </a:r>
            <a:r>
              <a:rPr lang="en-US" dirty="0" smtClean="0"/>
              <a:t> Updated 5/29/2019</a:t>
            </a:r>
            <a:endParaRPr lang="en-US" dirty="0"/>
          </a:p>
        </p:txBody>
      </p:sp>
    </p:spTree>
    <p:extLst>
      <p:ext uri="{BB962C8B-B14F-4D97-AF65-F5344CB8AC3E}">
        <p14:creationId xmlns:p14="http://schemas.microsoft.com/office/powerpoint/2010/main" val="583086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200" dirty="0" smtClean="0"/>
              <a:t>Medically Reviewed Tests– Medicare Part B</a:t>
            </a:r>
            <a:br>
              <a:rPr lang="en-US" sz="3200" dirty="0" smtClean="0"/>
            </a:br>
            <a:r>
              <a:rPr lang="en-US" sz="3200" dirty="0" smtClean="0"/>
              <a:t>Local Coverage Determinations (LCDs)</a:t>
            </a:r>
            <a:endParaRPr lang="en-US" sz="3200" dirty="0"/>
          </a:p>
        </p:txBody>
      </p:sp>
      <p:sp>
        <p:nvSpPr>
          <p:cNvPr id="6" name="Content Placeholder 5"/>
          <p:cNvSpPr>
            <a:spLocks noGrp="1"/>
          </p:cNvSpPr>
          <p:nvPr>
            <p:ph sz="half" idx="1"/>
          </p:nvPr>
        </p:nvSpPr>
        <p:spPr>
          <a:xfrm>
            <a:off x="1066800" y="1417638"/>
            <a:ext cx="7620000" cy="3992562"/>
          </a:xfrm>
        </p:spPr>
        <p:txBody>
          <a:bodyPr>
            <a:noAutofit/>
          </a:bodyPr>
          <a:lstStyle/>
          <a:p>
            <a:r>
              <a:rPr lang="en-US" sz="1800" dirty="0" smtClean="0"/>
              <a:t>Non-Covered Services</a:t>
            </a:r>
          </a:p>
          <a:p>
            <a:r>
              <a:rPr lang="en-US" sz="1800" dirty="0" smtClean="0"/>
              <a:t>Bladder/Urothelial Tumor Markers (</a:t>
            </a:r>
            <a:r>
              <a:rPr lang="en-US" sz="1800" dirty="0" err="1" smtClean="0"/>
              <a:t>UroVysion</a:t>
            </a:r>
            <a:r>
              <a:rPr lang="en-US" sz="1800" dirty="0" smtClean="0"/>
              <a:t> Test)</a:t>
            </a:r>
          </a:p>
          <a:p>
            <a:r>
              <a:rPr lang="en-US" sz="1800" dirty="0" smtClean="0"/>
              <a:t>B-Type Natriuretic Peptide (BNP) Testing</a:t>
            </a:r>
          </a:p>
          <a:p>
            <a:r>
              <a:rPr lang="en-US" sz="1800" dirty="0" smtClean="0"/>
              <a:t>Coenzyme Q10 (CoQ10)</a:t>
            </a:r>
          </a:p>
          <a:p>
            <a:r>
              <a:rPr lang="en-US" sz="1800" dirty="0" smtClean="0"/>
              <a:t>Controlled Substance Monitoring &amp; Drugs of Abuse Testing</a:t>
            </a:r>
          </a:p>
          <a:p>
            <a:r>
              <a:rPr lang="en-US" sz="1800" dirty="0" smtClean="0"/>
              <a:t>Flow Cytometry</a:t>
            </a:r>
          </a:p>
          <a:p>
            <a:r>
              <a:rPr lang="en-US" sz="1800" dirty="0" smtClean="0"/>
              <a:t>Helicobacter Pylori Infection Testing</a:t>
            </a:r>
          </a:p>
          <a:p>
            <a:r>
              <a:rPr lang="en-US" sz="1800" dirty="0" smtClean="0"/>
              <a:t>Magnesium, Serum</a:t>
            </a:r>
          </a:p>
          <a:p>
            <a:r>
              <a:rPr lang="en-US" sz="1800" dirty="0" smtClean="0"/>
              <a:t>Measurement of Salivary Hormones</a:t>
            </a:r>
          </a:p>
          <a:p>
            <a:r>
              <a:rPr lang="en-US" sz="1800" dirty="0" smtClean="0"/>
              <a:t>MolDX: APC and MUTYH Gene Testing</a:t>
            </a:r>
          </a:p>
          <a:p>
            <a:r>
              <a:rPr lang="en-US" sz="1800" dirty="0" smtClean="0"/>
              <a:t>MolDX: Biomarkers in Cardiovascular Risk Assessment</a:t>
            </a:r>
          </a:p>
          <a:p>
            <a:r>
              <a:rPr lang="en-US" sz="1800" dirty="0" smtClean="0"/>
              <a:t>MolDX: BRCA/BRCA2 Genetic Testing</a:t>
            </a:r>
          </a:p>
          <a:p>
            <a:pPr marL="0" indent="0">
              <a:buNone/>
            </a:pPr>
            <a:endParaRPr lang="en-US" sz="1800" dirty="0" smtClean="0"/>
          </a:p>
          <a:p>
            <a:pPr marL="0" indent="0">
              <a:buNone/>
            </a:pPr>
            <a:endParaRPr lang="en-US" sz="1600" dirty="0" smtClean="0"/>
          </a:p>
          <a:p>
            <a:pPr marL="0" indent="0">
              <a:buNone/>
            </a:pPr>
            <a:r>
              <a:rPr lang="en-US" sz="2000" dirty="0" smtClean="0"/>
              <a:t>. </a:t>
            </a:r>
          </a:p>
          <a:p>
            <a:pPr marL="0" indent="0">
              <a:buNone/>
            </a:pPr>
            <a:endParaRPr lang="en-US" sz="1600" dirty="0" smtClean="0"/>
          </a:p>
        </p:txBody>
      </p:sp>
      <p:sp>
        <p:nvSpPr>
          <p:cNvPr id="8" name="Footer Placeholder 7"/>
          <p:cNvSpPr>
            <a:spLocks noGrp="1"/>
          </p:cNvSpPr>
          <p:nvPr>
            <p:ph type="ftr" sz="quarter" idx="11"/>
          </p:nvPr>
        </p:nvSpPr>
        <p:spPr>
          <a:xfrm>
            <a:off x="3124200" y="6019800"/>
            <a:ext cx="2362200" cy="609599"/>
          </a:xfrm>
        </p:spPr>
        <p:txBody>
          <a:bodyPr/>
          <a:lstStyle/>
          <a:p>
            <a:pPr algn="ctr"/>
            <a:r>
              <a:rPr lang="en-US" dirty="0" smtClean="0"/>
              <a:t>Sanford Laboratories Updated 5/29/2019</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anford PP-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Sanford PP-A</Template>
  <TotalTime>1837</TotalTime>
  <Words>1314</Words>
  <Application>Microsoft Office PowerPoint</Application>
  <PresentationFormat>On-screen Show (4:3)</PresentationFormat>
  <Paragraphs>158</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ＭＳ Ｐゴシック</vt:lpstr>
      <vt:lpstr>Arial</vt:lpstr>
      <vt:lpstr>Calibri</vt:lpstr>
      <vt:lpstr>Sanford PP-A</vt:lpstr>
      <vt:lpstr>Advance Beneficiary Notice of Noncoverage (ABN)</vt:lpstr>
      <vt:lpstr>Advance Beneficiary Notice of Noncoverage </vt:lpstr>
      <vt:lpstr>Advance Beneficiary Notice of Noncoverage </vt:lpstr>
      <vt:lpstr>Advance Beneficiary Notice of Noncoverage </vt:lpstr>
      <vt:lpstr>Advance Beneficiary Notice of Noncoverage  </vt:lpstr>
      <vt:lpstr>Advance Beneficiary Notice of Noncoverage </vt:lpstr>
      <vt:lpstr>Advance Beneficiary Notice of Noncoverage</vt:lpstr>
      <vt:lpstr>Medically Reviewed Tests– Medicare Part B National Coverage Determinations (NCDs)</vt:lpstr>
      <vt:lpstr>Medically Reviewed Tests– Medicare Part B Local Coverage Determinations (LCDs)</vt:lpstr>
      <vt:lpstr>Medically Reviewed Tests– Medicare Part B Local Coverage Determinations (LCDs) continued</vt:lpstr>
      <vt:lpstr>Medically Reviewed Tests– Medicare Part B Local Coverage Determinations (LCDs) continued</vt:lpstr>
      <vt:lpstr>Advance Beneficiary Notice of Noncoverage </vt:lpstr>
      <vt:lpstr>Advance Beneficiary Notice of Noncoverage  Step 3: Completing the ABN</vt:lpstr>
      <vt:lpstr>Advance Beneficiary Notice of Noncoverage  Step 3: Completing the ABN</vt:lpstr>
      <vt:lpstr>Advance Beneficiary Notice of Noncoverage Step 3: Completing the ABN</vt:lpstr>
    </vt:vector>
  </TitlesOfParts>
  <Company>Sanford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Beneficiary notice of non-coverage</dc:title>
  <dc:creator>Sanford Health</dc:creator>
  <cp:lastModifiedBy>Hieb,Val</cp:lastModifiedBy>
  <cp:revision>222</cp:revision>
  <cp:lastPrinted>2019-05-28T18:54:37Z</cp:lastPrinted>
  <dcterms:created xsi:type="dcterms:W3CDTF">2012-01-24T15:05:11Z</dcterms:created>
  <dcterms:modified xsi:type="dcterms:W3CDTF">2019-05-29T20:04:36Z</dcterms:modified>
</cp:coreProperties>
</file>